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56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303" r:id="rId44"/>
    <p:sldId id="297" r:id="rId45"/>
    <p:sldId id="304" r:id="rId46"/>
    <p:sldId id="298" r:id="rId47"/>
    <p:sldId id="305" r:id="rId48"/>
    <p:sldId id="299" r:id="rId49"/>
    <p:sldId id="306" r:id="rId50"/>
    <p:sldId id="300" r:id="rId51"/>
    <p:sldId id="307" r:id="rId52"/>
    <p:sldId id="301" r:id="rId53"/>
    <p:sldId id="310" r:id="rId54"/>
    <p:sldId id="308" r:id="rId55"/>
    <p:sldId id="302" r:id="rId56"/>
    <p:sldId id="309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5" r:id="rId78"/>
    <p:sldId id="331" r:id="rId79"/>
    <p:sldId id="332" r:id="rId80"/>
    <p:sldId id="333" r:id="rId81"/>
    <p:sldId id="334" r:id="rId82"/>
    <p:sldId id="336" r:id="rId83"/>
    <p:sldId id="337" r:id="rId84"/>
    <p:sldId id="338" r:id="rId85"/>
    <p:sldId id="339" r:id="rId86"/>
    <p:sldId id="340" r:id="rId87"/>
    <p:sldId id="342" r:id="rId88"/>
    <p:sldId id="341" r:id="rId89"/>
    <p:sldId id="343" r:id="rId90"/>
    <p:sldId id="350" r:id="rId91"/>
    <p:sldId id="364" r:id="rId92"/>
    <p:sldId id="365" r:id="rId93"/>
    <p:sldId id="366" r:id="rId94"/>
    <p:sldId id="351" r:id="rId95"/>
    <p:sldId id="367" r:id="rId96"/>
    <p:sldId id="368" r:id="rId97"/>
    <p:sldId id="352" r:id="rId98"/>
    <p:sldId id="369" r:id="rId99"/>
    <p:sldId id="344" r:id="rId100"/>
    <p:sldId id="353" r:id="rId101"/>
    <p:sldId id="355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2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0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6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2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9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2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6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9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7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3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8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Thursday, June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0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Thursday, June 9, 2022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05415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19DE0E-F039-443E-AF60-E4B6AA72D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1000">
                <a:schemeClr val="accent2">
                  <a:alpha val="4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49000">
                <a:schemeClr val="accent6">
                  <a:lumMod val="75000"/>
                  <a:alpha val="0"/>
                </a:schemeClr>
              </a:gs>
              <a:gs pos="99000">
                <a:schemeClr val="accent6">
                  <a:alpha val="7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993D72-5628-4E5E-BB9F-96066414E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609180" y="724988"/>
            <a:ext cx="5121259" cy="5458067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1EE108CC-8B3B-5D92-93F7-1DE541868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43" r="26205" b="1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1A14499-2E33-0514-F6AA-9F221F0C8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1971" y="975997"/>
            <a:ext cx="9144000" cy="2478024"/>
          </a:xfrm>
        </p:spPr>
        <p:txBody>
          <a:bodyPr/>
          <a:lstStyle/>
          <a:p>
            <a:r>
              <a:rPr lang="en-US" sz="7200" dirty="0"/>
              <a:t>Tableau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56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tock market trading screen">
            <a:extLst>
              <a:ext uri="{FF2B5EF4-FFF2-40B4-BE49-F238E27FC236}">
                <a16:creationId xmlns:a16="http://schemas.microsoft.com/office/drawing/2014/main" id="{29DA4746-A761-F8A8-BA5B-83AB8586F7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49" y="673396"/>
            <a:ext cx="4846638" cy="3231092"/>
          </a:xfrm>
        </p:spPr>
      </p:pic>
      <p:pic>
        <p:nvPicPr>
          <p:cNvPr id="8" name="Content Placeholder 7" descr="Calculator, pen, compass, money and a paper with graphs printed on it">
            <a:extLst>
              <a:ext uri="{FF2B5EF4-FFF2-40B4-BE49-F238E27FC236}">
                <a16:creationId xmlns:a16="http://schemas.microsoft.com/office/drawing/2014/main" id="{AB23309F-EB77-CC55-6E26-E454DA6984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314" y="2965466"/>
            <a:ext cx="4846638" cy="2925338"/>
          </a:xfrm>
        </p:spPr>
      </p:pic>
    </p:spTree>
    <p:extLst>
      <p:ext uri="{BB962C8B-B14F-4D97-AF65-F5344CB8AC3E}">
        <p14:creationId xmlns:p14="http://schemas.microsoft.com/office/powerpoint/2010/main" val="197688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BE53-ABF4-EC2A-928B-B7E3CD427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76928"/>
            <a:ext cx="12130481" cy="1234440"/>
          </a:xfrm>
        </p:spPr>
        <p:txBody>
          <a:bodyPr/>
          <a:lstStyle/>
          <a:p>
            <a:r>
              <a:rPr lang="en-US" dirty="0"/>
              <a:t>Key performance indicator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CA42A-8099-2D5D-55C8-76E547C25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007" y="1157512"/>
            <a:ext cx="11291582" cy="522651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 Sub-Category to Rows, Region to Columns and Sales to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Create a Calculated Field “KPI”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 IF SUM ([SALES]) &gt; 25000 THEN “ABOVE BENCHMARK” ELSE “BELOW BENCHMARK” END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Change Mark card to Shape from drop down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KPI &gt; Shape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Click Shape and choose KPI: Above (green) and Below(red)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Change Sums from Text to Detail</a:t>
            </a:r>
          </a:p>
        </p:txBody>
      </p:sp>
    </p:spTree>
    <p:extLst>
      <p:ext uri="{BB962C8B-B14F-4D97-AF65-F5344CB8AC3E}">
        <p14:creationId xmlns:p14="http://schemas.microsoft.com/office/powerpoint/2010/main" val="366095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CB5DD4-2BEC-F38E-D025-DC4E54A8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DEF84-A0C0-DDAE-2DB3-562508888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Tooltips display when you put the mouse over one or more marks in view</a:t>
            </a:r>
          </a:p>
          <a:p>
            <a:r>
              <a:rPr lang="en-US" sz="2800" dirty="0"/>
              <a:t>Utilize the Analytics tab for Modeling &amp; Summarizing</a:t>
            </a:r>
          </a:p>
          <a:p>
            <a:r>
              <a:rPr lang="en-US" sz="2800" dirty="0"/>
              <a:t>Use trend lines in predicting of given data (linear, logarithmic, exponential and polynomial)</a:t>
            </a:r>
          </a:p>
          <a:p>
            <a:r>
              <a:rPr lang="en-US" sz="2800" dirty="0"/>
              <a:t>Forecasting depends on the number of historical data points available</a:t>
            </a:r>
          </a:p>
          <a:p>
            <a:r>
              <a:rPr lang="en-US" sz="2800" dirty="0"/>
              <a:t>Clustering groups data points together and separating them from other dissimilar data objects</a:t>
            </a:r>
          </a:p>
        </p:txBody>
      </p:sp>
    </p:spTree>
    <p:extLst>
      <p:ext uri="{BB962C8B-B14F-4D97-AF65-F5344CB8AC3E}">
        <p14:creationId xmlns:p14="http://schemas.microsoft.com/office/powerpoint/2010/main" val="5511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6EFC-5FAC-F161-0149-E1C557A71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07348"/>
            <a:ext cx="9144000" cy="2403948"/>
          </a:xfrm>
        </p:spPr>
        <p:txBody>
          <a:bodyPr/>
          <a:lstStyle/>
          <a:p>
            <a:r>
              <a:rPr lang="en-US" dirty="0"/>
              <a:t>Your dashboard</a:t>
            </a:r>
          </a:p>
        </p:txBody>
      </p:sp>
    </p:spTree>
    <p:extLst>
      <p:ext uri="{BB962C8B-B14F-4D97-AF65-F5344CB8AC3E}">
        <p14:creationId xmlns:p14="http://schemas.microsoft.com/office/powerpoint/2010/main" val="364953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F9426-E648-62CE-7BBB-91040A8D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29" y="792592"/>
            <a:ext cx="10241280" cy="1234440"/>
          </a:xfrm>
        </p:spPr>
        <p:txBody>
          <a:bodyPr/>
          <a:lstStyle/>
          <a:p>
            <a:r>
              <a:rPr lang="en-US" dirty="0"/>
              <a:t>The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A65A7-8C92-D501-2FA8-47D9572EB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29" y="2112264"/>
            <a:ext cx="11025651" cy="3959352"/>
          </a:xfrm>
        </p:spPr>
        <p:txBody>
          <a:bodyPr>
            <a:normAutofit/>
          </a:bodyPr>
          <a:lstStyle/>
          <a:p>
            <a:r>
              <a:rPr lang="en-US" sz="2800" dirty="0"/>
              <a:t>Default = the device that the dashboard will be created</a:t>
            </a:r>
          </a:p>
          <a:p>
            <a:r>
              <a:rPr lang="en-US" sz="2800" dirty="0"/>
              <a:t>Size = size of your presentation screen</a:t>
            </a:r>
          </a:p>
          <a:p>
            <a:r>
              <a:rPr lang="en-US" sz="2800" dirty="0"/>
              <a:t>Sheets = shows the names of your Worksheets</a:t>
            </a:r>
          </a:p>
          <a:p>
            <a:r>
              <a:rPr lang="en-US" sz="2800" dirty="0"/>
              <a:t>Objects = how to place sheets and add other helpful items</a:t>
            </a:r>
          </a:p>
        </p:txBody>
      </p:sp>
    </p:spTree>
    <p:extLst>
      <p:ext uri="{BB962C8B-B14F-4D97-AF65-F5344CB8AC3E}">
        <p14:creationId xmlns:p14="http://schemas.microsoft.com/office/powerpoint/2010/main" val="261251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491F4-7D4A-7F60-A428-C43F74684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362154"/>
            <a:ext cx="10241280" cy="1234440"/>
          </a:xfrm>
        </p:spPr>
        <p:txBody>
          <a:bodyPr/>
          <a:lstStyle/>
          <a:p>
            <a:r>
              <a:rPr lang="en-US" dirty="0"/>
              <a:t>Objects on your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7F079-413A-9E85-AEC2-0523F5251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505" y="1174290"/>
            <a:ext cx="11618752" cy="5511737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Horizontal/Vertical: how to display your sheets and other objects</a:t>
            </a:r>
          </a:p>
          <a:p>
            <a:r>
              <a:rPr lang="en-US" sz="2800" dirty="0"/>
              <a:t>Text: creates a text box</a:t>
            </a:r>
          </a:p>
          <a:p>
            <a:r>
              <a:rPr lang="en-US" sz="2800" dirty="0"/>
              <a:t>Image: insert outside images (like a pic of a matplotlib plot!)</a:t>
            </a:r>
          </a:p>
          <a:p>
            <a:r>
              <a:rPr lang="en-US" sz="2800" dirty="0"/>
              <a:t>Webpage: creates a web page interface</a:t>
            </a:r>
          </a:p>
          <a:p>
            <a:r>
              <a:rPr lang="en-US" sz="2800" dirty="0"/>
              <a:t>Blank: creates blank box</a:t>
            </a:r>
          </a:p>
          <a:p>
            <a:r>
              <a:rPr lang="en-US" sz="2800" dirty="0"/>
              <a:t>Navigation: provides users with ability to build navigation buttons</a:t>
            </a:r>
          </a:p>
          <a:p>
            <a:r>
              <a:rPr lang="en-US" sz="2800" dirty="0"/>
              <a:t>Download: dashboard can be downloaded in PDF format</a:t>
            </a:r>
          </a:p>
          <a:p>
            <a:r>
              <a:rPr lang="en-US" sz="2800" dirty="0"/>
              <a:t>Extensions: third-party allowing customized visualizations</a:t>
            </a:r>
          </a:p>
          <a:p>
            <a:r>
              <a:rPr lang="en-US" sz="2800" dirty="0"/>
              <a:t>Ask Data: AI functionality from Tableau Server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33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1163-E6AB-9BF0-94B2-D91A6939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D955E-B8B1-0B69-F969-7797BA3EA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Click and drag sheets over to the canvas to use</a:t>
            </a:r>
          </a:p>
          <a:p>
            <a:r>
              <a:rPr lang="en-US" sz="2800" dirty="0"/>
              <a:t>Tiled: Fixed Location &amp; Floating: unfixed location</a:t>
            </a:r>
          </a:p>
          <a:p>
            <a:r>
              <a:rPr lang="en-US" sz="2800" dirty="0"/>
              <a:t>You can highlight data &amp; add URL links </a:t>
            </a:r>
          </a:p>
        </p:txBody>
      </p:sp>
    </p:spTree>
    <p:extLst>
      <p:ext uri="{BB962C8B-B14F-4D97-AF65-F5344CB8AC3E}">
        <p14:creationId xmlns:p14="http://schemas.microsoft.com/office/powerpoint/2010/main" val="417383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939B-A875-9196-4D7C-EC52ADE6F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295042"/>
            <a:ext cx="10241280" cy="1234440"/>
          </a:xfrm>
        </p:spPr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7E18A-101D-1F7E-568B-2780822A9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124125"/>
            <a:ext cx="10241280" cy="4947491"/>
          </a:xfrm>
        </p:spPr>
        <p:txBody>
          <a:bodyPr>
            <a:normAutofit/>
          </a:bodyPr>
          <a:lstStyle/>
          <a:p>
            <a:r>
              <a:rPr lang="en-US" sz="2800" dirty="0"/>
              <a:t>Choose appropriate visualizations</a:t>
            </a:r>
          </a:p>
          <a:p>
            <a:r>
              <a:rPr lang="en-US" sz="2800" dirty="0"/>
              <a:t>Line charts: best for seeing change over time</a:t>
            </a:r>
          </a:p>
          <a:p>
            <a:r>
              <a:rPr lang="en-US" sz="2800" dirty="0"/>
              <a:t>Maps: best for seeing geographical data</a:t>
            </a:r>
          </a:p>
          <a:p>
            <a:r>
              <a:rPr lang="en-US" sz="2800" dirty="0"/>
              <a:t>Bar Charts: best for seeing highest or lowest value</a:t>
            </a:r>
          </a:p>
          <a:p>
            <a:r>
              <a:rPr lang="en-US" sz="2800" dirty="0"/>
              <a:t>It is difficult to read long names vertically</a:t>
            </a:r>
          </a:p>
          <a:p>
            <a:r>
              <a:rPr lang="en-US" sz="2800" dirty="0"/>
              <a:t>Choose appropriate size: avoid scroll bars &amp; scrunched views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3634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B844-F061-A28F-ACA4-D5832AD169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Your </a:t>
            </a:r>
            <a:br>
              <a:rPr lang="en-US" dirty="0"/>
            </a:br>
            <a:r>
              <a:rPr lang="en-US" dirty="0"/>
              <a:t>storyboard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5450D8-0005-D6D0-58E3-03B182BACD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E32D-AA63-9A79-E08F-552C9F276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60" y="226503"/>
            <a:ext cx="11277320" cy="6073629"/>
          </a:xfrm>
        </p:spPr>
        <p:txBody>
          <a:bodyPr>
            <a:normAutofit/>
          </a:bodyPr>
          <a:lstStyle/>
          <a:p>
            <a:r>
              <a:rPr lang="en-US" sz="2800" dirty="0"/>
              <a:t>Groups of dashboards and visuals arranged to tell your story</a:t>
            </a:r>
          </a:p>
          <a:p>
            <a:r>
              <a:rPr lang="en-US" sz="2800" dirty="0"/>
              <a:t>They are dynamic and interactive!</a:t>
            </a:r>
          </a:p>
          <a:p>
            <a:r>
              <a:rPr lang="en-US" sz="2800" dirty="0"/>
              <a:t>Left side has created dashboards, text option and size</a:t>
            </a:r>
          </a:p>
          <a:p>
            <a:r>
              <a:rPr lang="en-US" sz="2800" dirty="0"/>
              <a:t>Layout tab has Navigator styles</a:t>
            </a:r>
          </a:p>
          <a:p>
            <a:r>
              <a:rPr lang="en-US" sz="2800" dirty="0"/>
              <a:t>The grey boxes designate slides &amp; provide area for you to make notes</a:t>
            </a:r>
          </a:p>
          <a:p>
            <a:r>
              <a:rPr lang="en-US" sz="2800" dirty="0"/>
              <a:t>Drag visualizations and dashboards as appropriate</a:t>
            </a:r>
          </a:p>
          <a:p>
            <a:endParaRPr lang="en-US" sz="2800" dirty="0"/>
          </a:p>
          <a:p>
            <a:r>
              <a:rPr lang="en-US" sz="2800" dirty="0"/>
              <a:t>Your work gets saved automatically to Tableau Public</a:t>
            </a:r>
          </a:p>
        </p:txBody>
      </p:sp>
    </p:spTree>
    <p:extLst>
      <p:ext uri="{BB962C8B-B14F-4D97-AF65-F5344CB8AC3E}">
        <p14:creationId xmlns:p14="http://schemas.microsoft.com/office/powerpoint/2010/main" val="268589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FF02-4768-99CF-8C7C-441A6D249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With tableau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EE26D-FE81-34B3-4CE4-02F930517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Can utilize data in various forms (except for Tableau Public)</a:t>
            </a:r>
          </a:p>
          <a:p>
            <a:r>
              <a:rPr lang="en-US" sz="3200" dirty="0"/>
              <a:t>No technical or programming experience required</a:t>
            </a:r>
          </a:p>
          <a:p>
            <a:r>
              <a:rPr lang="en-US" sz="3200" dirty="0"/>
              <a:t>You can data blend (connect multiple sources for one analysis using joins)</a:t>
            </a:r>
          </a:p>
          <a:p>
            <a:r>
              <a:rPr lang="en-US" sz="3200" dirty="0"/>
              <a:t>Analyze in real-time</a:t>
            </a:r>
          </a:p>
          <a:p>
            <a:r>
              <a:rPr lang="en-US" sz="3200" dirty="0"/>
              <a:t>Collaborate with other team members</a:t>
            </a:r>
          </a:p>
        </p:txBody>
      </p:sp>
    </p:spTree>
    <p:extLst>
      <p:ext uri="{BB962C8B-B14F-4D97-AF65-F5344CB8AC3E}">
        <p14:creationId xmlns:p14="http://schemas.microsoft.com/office/powerpoint/2010/main" val="344019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FD487B-4B33-4351-DDB2-7487910D9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4841076" cy="8239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BB327-60CA-2BE7-C240-65878F303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418" y="1072225"/>
            <a:ext cx="4841076" cy="4238006"/>
          </a:xfrm>
        </p:spPr>
        <p:txBody>
          <a:bodyPr>
            <a:noAutofit/>
          </a:bodyPr>
          <a:lstStyle/>
          <a:p>
            <a:r>
              <a:rPr lang="en-US" sz="3200" dirty="0"/>
              <a:t>Scripting language</a:t>
            </a:r>
          </a:p>
          <a:p>
            <a:r>
              <a:rPr lang="en-US" sz="3200" dirty="0"/>
              <a:t>Data Visualization</a:t>
            </a:r>
          </a:p>
          <a:p>
            <a:r>
              <a:rPr lang="en-US" sz="3200" dirty="0"/>
              <a:t>Quick Insights</a:t>
            </a:r>
          </a:p>
          <a:p>
            <a:r>
              <a:rPr lang="en-US" sz="3200" dirty="0"/>
              <a:t>Large amounts of data</a:t>
            </a:r>
          </a:p>
          <a:p>
            <a:r>
              <a:rPr lang="en-US" sz="3200" dirty="0"/>
              <a:t>Easy Implementation</a:t>
            </a:r>
          </a:p>
          <a:p>
            <a:r>
              <a:rPr lang="en-US" sz="3200" dirty="0"/>
              <a:t>Responsive Dashboard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7E020-EFF4-2C84-E07E-32B95CC63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Disadvantages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4E931D-ED07-ADA8-53B2-415B6EF64C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390718"/>
          </a:xfrm>
        </p:spPr>
        <p:txBody>
          <a:bodyPr>
            <a:noAutofit/>
          </a:bodyPr>
          <a:lstStyle/>
          <a:p>
            <a:r>
              <a:rPr lang="en-US" sz="3200" dirty="0"/>
              <a:t>Restrictive Imports</a:t>
            </a:r>
          </a:p>
          <a:p>
            <a:r>
              <a:rPr lang="en-US" sz="3200" dirty="0"/>
              <a:t>Custom Formatting</a:t>
            </a:r>
          </a:p>
          <a:p>
            <a:r>
              <a:rPr lang="en-US" sz="3200" dirty="0"/>
              <a:t>Static Parameter</a:t>
            </a:r>
          </a:p>
          <a:p>
            <a:r>
              <a:rPr lang="en-US" sz="3200" dirty="0"/>
              <a:t>Screen Resolution</a:t>
            </a:r>
          </a:p>
          <a:p>
            <a:r>
              <a:rPr lang="en-US" sz="3200" dirty="0"/>
              <a:t>Scheduling Reports</a:t>
            </a:r>
          </a:p>
        </p:txBody>
      </p:sp>
    </p:spTree>
    <p:extLst>
      <p:ext uri="{BB962C8B-B14F-4D97-AF65-F5344CB8AC3E}">
        <p14:creationId xmlns:p14="http://schemas.microsoft.com/office/powerpoint/2010/main" val="246396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566323-3851-FADB-B227-C54EA92E5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8180" y="619023"/>
            <a:ext cx="4841076" cy="8239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Tableau Public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9107F-1C21-3609-8895-963464D63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14256" y="1582375"/>
            <a:ext cx="5963488" cy="748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Can load from 9 different data 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3D0DA-89C0-1CB3-3E18-7AA430052B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75462" y="2875830"/>
            <a:ext cx="4846320" cy="8239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Tableau Desktop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F8DE8-DA37-727E-08E1-B98A78510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14255" y="4058875"/>
            <a:ext cx="5963489" cy="3104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Can load from 77 different data sources</a:t>
            </a:r>
          </a:p>
        </p:txBody>
      </p:sp>
    </p:spTree>
    <p:extLst>
      <p:ext uri="{BB962C8B-B14F-4D97-AF65-F5344CB8AC3E}">
        <p14:creationId xmlns:p14="http://schemas.microsoft.com/office/powerpoint/2010/main" val="209339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8A879-4F8C-5343-5C98-D0927C47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8205"/>
            <a:ext cx="10241280" cy="1234440"/>
          </a:xfrm>
        </p:spPr>
        <p:txBody>
          <a:bodyPr/>
          <a:lstStyle/>
          <a:p>
            <a:pPr algn="ctr"/>
            <a:r>
              <a:rPr lang="en-US" dirty="0"/>
              <a:t>Opening tableau public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54D2B-7675-9F98-8EF9-0D5EAD040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17" y="1577131"/>
            <a:ext cx="11450973" cy="4748168"/>
          </a:xfrm>
        </p:spPr>
        <p:txBody>
          <a:bodyPr>
            <a:normAutofit/>
          </a:bodyPr>
          <a:lstStyle/>
          <a:p>
            <a:r>
              <a:rPr lang="en-US" sz="3200" dirty="0"/>
              <a:t>Connect Pane: where various data sources can be connected</a:t>
            </a:r>
          </a:p>
          <a:p>
            <a:endParaRPr lang="en-US" sz="3200" dirty="0"/>
          </a:p>
          <a:p>
            <a:r>
              <a:rPr lang="en-US" sz="3200" dirty="0"/>
              <a:t>Open Pane: where you can see recently opened files/sample dashboards</a:t>
            </a:r>
          </a:p>
          <a:p>
            <a:endParaRPr lang="en-US" sz="3200" dirty="0"/>
          </a:p>
          <a:p>
            <a:r>
              <a:rPr lang="en-US" sz="3200" dirty="0"/>
              <a:t>Discover Pane: helps you connect with the Tableau Community and access videos and blogs.</a:t>
            </a:r>
          </a:p>
        </p:txBody>
      </p:sp>
    </p:spTree>
    <p:extLst>
      <p:ext uri="{BB962C8B-B14F-4D97-AF65-F5344CB8AC3E}">
        <p14:creationId xmlns:p14="http://schemas.microsoft.com/office/powerpoint/2010/main" val="332493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0B8BD-E8DE-FD32-494E-A01F2CDB6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515" y="578498"/>
            <a:ext cx="11148969" cy="5458408"/>
          </a:xfrm>
        </p:spPr>
        <p:txBody>
          <a:bodyPr anchor="ctr"/>
          <a:lstStyle/>
          <a:p>
            <a:r>
              <a:rPr lang="en-US" dirty="0"/>
              <a:t>Click on Microsoft excel</a:t>
            </a:r>
            <a:br>
              <a:rPr lang="en-US" dirty="0"/>
            </a:br>
            <a:r>
              <a:rPr lang="en-US" dirty="0"/>
              <a:t>open Sample – Superstore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click/drag “orders” over to the white area on the right</a:t>
            </a:r>
          </a:p>
        </p:txBody>
      </p:sp>
    </p:spTree>
    <p:extLst>
      <p:ext uri="{BB962C8B-B14F-4D97-AF65-F5344CB8AC3E}">
        <p14:creationId xmlns:p14="http://schemas.microsoft.com/office/powerpoint/2010/main" val="153684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65E4F79F-CB19-D320-8E5C-B8D11FF29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8" y="241002"/>
            <a:ext cx="11345184" cy="602713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409251-7B8B-5747-6046-AFA8E5AD3A1B}"/>
              </a:ext>
            </a:extLst>
          </p:cNvPr>
          <p:cNvSpPr/>
          <p:nvPr/>
        </p:nvSpPr>
        <p:spPr>
          <a:xfrm>
            <a:off x="214604" y="1017037"/>
            <a:ext cx="2407298" cy="79310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018E2D-B034-034E-09AF-3709460DBB1A}"/>
              </a:ext>
            </a:extLst>
          </p:cNvPr>
          <p:cNvSpPr/>
          <p:nvPr/>
        </p:nvSpPr>
        <p:spPr>
          <a:xfrm>
            <a:off x="220999" y="1810139"/>
            <a:ext cx="2407298" cy="95822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2F505F-F9F6-9AEF-4569-141950A70EE7}"/>
              </a:ext>
            </a:extLst>
          </p:cNvPr>
          <p:cNvSpPr/>
          <p:nvPr/>
        </p:nvSpPr>
        <p:spPr>
          <a:xfrm>
            <a:off x="2732699" y="1130146"/>
            <a:ext cx="8844108" cy="229885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0A44A0-6830-24B0-6FAB-8DC2EACA4E85}"/>
              </a:ext>
            </a:extLst>
          </p:cNvPr>
          <p:cNvSpPr/>
          <p:nvPr/>
        </p:nvSpPr>
        <p:spPr>
          <a:xfrm>
            <a:off x="6409189" y="3976524"/>
            <a:ext cx="5503177" cy="208871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77850-07C6-2AF7-CA5D-21D5CDD57D65}"/>
              </a:ext>
            </a:extLst>
          </p:cNvPr>
          <p:cNvSpPr/>
          <p:nvPr/>
        </p:nvSpPr>
        <p:spPr>
          <a:xfrm>
            <a:off x="2338417" y="3579973"/>
            <a:ext cx="3926998" cy="24852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56BA30-61DA-7570-7D1D-668C2987CE12}"/>
              </a:ext>
            </a:extLst>
          </p:cNvPr>
          <p:cNvCxnSpPr/>
          <p:nvPr/>
        </p:nvCxnSpPr>
        <p:spPr>
          <a:xfrm>
            <a:off x="1233182" y="4318144"/>
            <a:ext cx="318781" cy="113470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99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01E930-53A7-444F-09D6-2197589E9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87" y="175725"/>
            <a:ext cx="11431843" cy="608307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AC155E-4070-983B-FA78-D7BBF267A597}"/>
              </a:ext>
            </a:extLst>
          </p:cNvPr>
          <p:cNvSpPr/>
          <p:nvPr/>
        </p:nvSpPr>
        <p:spPr>
          <a:xfrm>
            <a:off x="849086" y="485192"/>
            <a:ext cx="6568751" cy="4012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D6C63-05C8-7A15-3257-49091A198C1A}"/>
              </a:ext>
            </a:extLst>
          </p:cNvPr>
          <p:cNvSpPr txBox="1"/>
          <p:nvPr/>
        </p:nvSpPr>
        <p:spPr>
          <a:xfrm>
            <a:off x="6130030" y="119441"/>
            <a:ext cx="254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Quick Access Toolbar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C9532-ECFA-9E4D-73F3-6778550C57D3}"/>
              </a:ext>
            </a:extLst>
          </p:cNvPr>
          <p:cNvSpPr/>
          <p:nvPr/>
        </p:nvSpPr>
        <p:spPr>
          <a:xfrm>
            <a:off x="444617" y="886408"/>
            <a:ext cx="1644242" cy="500266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57ABA8-A178-B23F-4CEF-AF659034A082}"/>
              </a:ext>
            </a:extLst>
          </p:cNvPr>
          <p:cNvSpPr txBox="1"/>
          <p:nvPr/>
        </p:nvSpPr>
        <p:spPr>
          <a:xfrm>
            <a:off x="125835" y="2097248"/>
            <a:ext cx="3658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  <a:p>
            <a:r>
              <a:rPr lang="en-US" dirty="0"/>
              <a:t>A</a:t>
            </a:r>
            <a:br>
              <a:rPr lang="en-US" dirty="0"/>
            </a:br>
            <a:r>
              <a:rPr lang="en-US" dirty="0"/>
              <a:t>T</a:t>
            </a:r>
            <a:br>
              <a:rPr lang="en-US" dirty="0"/>
            </a:br>
            <a:r>
              <a:rPr lang="en-US" dirty="0"/>
              <a:t>A</a:t>
            </a:r>
            <a:br>
              <a:rPr lang="en-US" dirty="0"/>
            </a:br>
            <a:endParaRPr lang="en-US" dirty="0"/>
          </a:p>
          <a:p>
            <a:r>
              <a:rPr lang="en-US" dirty="0"/>
              <a:t>P</a:t>
            </a:r>
            <a:br>
              <a:rPr lang="en-US" dirty="0"/>
            </a:br>
            <a:r>
              <a:rPr lang="en-US" dirty="0"/>
              <a:t>A</a:t>
            </a:r>
            <a:br>
              <a:rPr lang="en-US" dirty="0"/>
            </a:br>
            <a:r>
              <a:rPr lang="en-US" dirty="0"/>
              <a:t>N</a:t>
            </a:r>
            <a:br>
              <a:rPr lang="en-US" dirty="0"/>
            </a:br>
            <a:r>
              <a:rPr lang="en-US" dirty="0"/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AD1E30-68A1-E563-9F84-B0C06BCF7DCB}"/>
              </a:ext>
            </a:extLst>
          </p:cNvPr>
          <p:cNvSpPr/>
          <p:nvPr/>
        </p:nvSpPr>
        <p:spPr>
          <a:xfrm>
            <a:off x="2108929" y="886408"/>
            <a:ext cx="1498337" cy="55649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4E4A9A-9A4F-D0AD-AF34-347A1FD4DF3F}"/>
              </a:ext>
            </a:extLst>
          </p:cNvPr>
          <p:cNvSpPr/>
          <p:nvPr/>
        </p:nvSpPr>
        <p:spPr>
          <a:xfrm>
            <a:off x="2108929" y="1499190"/>
            <a:ext cx="1498337" cy="556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B871B1-8641-5F31-6AEA-ABE54D9E4D6F}"/>
              </a:ext>
            </a:extLst>
          </p:cNvPr>
          <p:cNvSpPr/>
          <p:nvPr/>
        </p:nvSpPr>
        <p:spPr>
          <a:xfrm>
            <a:off x="2159280" y="2157897"/>
            <a:ext cx="1498337" cy="13865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565D9A-A1EE-8363-2825-CF214B5BCCCC}"/>
              </a:ext>
            </a:extLst>
          </p:cNvPr>
          <p:cNvSpPr/>
          <p:nvPr/>
        </p:nvSpPr>
        <p:spPr>
          <a:xfrm>
            <a:off x="3657617" y="930430"/>
            <a:ext cx="6509840" cy="55649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0775B3-F0F6-50ED-96EF-F6EDB0AA3699}"/>
              </a:ext>
            </a:extLst>
          </p:cNvPr>
          <p:cNvSpPr/>
          <p:nvPr/>
        </p:nvSpPr>
        <p:spPr>
          <a:xfrm>
            <a:off x="3650643" y="1557377"/>
            <a:ext cx="6509840" cy="411358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F62C3A-BEFB-7E32-6D78-CBA7733364D7}"/>
              </a:ext>
            </a:extLst>
          </p:cNvPr>
          <p:cNvSpPr/>
          <p:nvPr/>
        </p:nvSpPr>
        <p:spPr>
          <a:xfrm>
            <a:off x="10217808" y="584203"/>
            <a:ext cx="1498337" cy="38619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8E67-A99F-D884-AF1F-B2D42C8A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5351"/>
            <a:ext cx="10241280" cy="1234440"/>
          </a:xfrm>
        </p:spPr>
        <p:txBody>
          <a:bodyPr/>
          <a:lstStyle/>
          <a:p>
            <a:r>
              <a:rPr lang="en-US" dirty="0"/>
              <a:t>Tableau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10687-434E-F31D-15F5-C250F1327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81" y="1384183"/>
            <a:ext cx="11845255" cy="4899171"/>
          </a:xfrm>
        </p:spPr>
        <p:txBody>
          <a:bodyPr>
            <a:normAutofit/>
          </a:bodyPr>
          <a:lstStyle/>
          <a:p>
            <a:r>
              <a:rPr lang="en-US" sz="3200" dirty="0"/>
              <a:t>Each graph should require a </a:t>
            </a:r>
            <a:r>
              <a:rPr lang="en-US" sz="3200" b="1" dirty="0"/>
              <a:t>NEW</a:t>
            </a:r>
            <a:r>
              <a:rPr lang="en-US" sz="3200" dirty="0"/>
              <a:t> </a:t>
            </a:r>
            <a:r>
              <a:rPr lang="en-US" sz="3200" i="1" dirty="0"/>
              <a:t>worksheet </a:t>
            </a:r>
            <a:r>
              <a:rPr lang="en-US" sz="3200" dirty="0"/>
              <a:t>&amp; make sure they are named properly</a:t>
            </a:r>
          </a:p>
          <a:p>
            <a:r>
              <a:rPr lang="en-US" sz="3200" dirty="0"/>
              <a:t>Dashboards are preps for your STORY (aka presentation) </a:t>
            </a:r>
          </a:p>
          <a:p>
            <a:r>
              <a:rPr lang="en-US" sz="3200" dirty="0"/>
              <a:t>Think of each Dashboard as a “slide” where you put your STORY together. Make sure to name them properly</a:t>
            </a:r>
          </a:p>
          <a:p>
            <a:r>
              <a:rPr lang="en-US" sz="3200" dirty="0"/>
              <a:t>Your STORY is your presentation of how you want to show your Dashboards (aka slides)</a:t>
            </a:r>
          </a:p>
        </p:txBody>
      </p:sp>
    </p:spTree>
    <p:extLst>
      <p:ext uri="{BB962C8B-B14F-4D97-AF65-F5344CB8AC3E}">
        <p14:creationId xmlns:p14="http://schemas.microsoft.com/office/powerpoint/2010/main" val="150092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954EE-5DD5-C967-FF3A-453CA88EE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57964"/>
            <a:ext cx="10241280" cy="1234440"/>
          </a:xfrm>
        </p:spPr>
        <p:txBody>
          <a:bodyPr/>
          <a:lstStyle/>
          <a:p>
            <a:pPr algn="ctr"/>
            <a:r>
              <a:rPr lang="en-US" dirty="0"/>
              <a:t>Let’s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B69F8-0F2C-99F2-EFB6-090774CFD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679" y="1392405"/>
            <a:ext cx="10606201" cy="4966450"/>
          </a:xfrm>
        </p:spPr>
        <p:txBody>
          <a:bodyPr>
            <a:normAutofit/>
          </a:bodyPr>
          <a:lstStyle/>
          <a:p>
            <a:r>
              <a:rPr lang="en-US" sz="3200" dirty="0"/>
              <a:t>Plot SALES against CATEGORY, SEGMENT &amp; ORDER DATE</a:t>
            </a:r>
          </a:p>
          <a:p>
            <a:r>
              <a:rPr lang="en-US" sz="3200" dirty="0"/>
              <a:t>Make it a line graph</a:t>
            </a:r>
          </a:p>
          <a:p>
            <a:r>
              <a:rPr lang="en-US" sz="3200" dirty="0"/>
              <a:t>Filter down to Home Office for each segment</a:t>
            </a:r>
          </a:p>
          <a:p>
            <a:r>
              <a:rPr lang="en-US" sz="3200" dirty="0"/>
              <a:t>Delete top title</a:t>
            </a:r>
          </a:p>
          <a:p>
            <a:r>
              <a:rPr lang="en-US" sz="3200" dirty="0"/>
              <a:t>Make it a bar graph</a:t>
            </a:r>
          </a:p>
          <a:p>
            <a:r>
              <a:rPr lang="en-US" sz="3200" dirty="0"/>
              <a:t>Rename it “Home Office Sales”</a:t>
            </a:r>
          </a:p>
        </p:txBody>
      </p:sp>
    </p:spTree>
    <p:extLst>
      <p:ext uri="{BB962C8B-B14F-4D97-AF65-F5344CB8AC3E}">
        <p14:creationId xmlns:p14="http://schemas.microsoft.com/office/powerpoint/2010/main" val="10461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4A5D-46F7-A6FA-7F68-BF3C93048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1" y="394283"/>
            <a:ext cx="11285709" cy="1635685"/>
          </a:xfrm>
        </p:spPr>
        <p:txBody>
          <a:bodyPr anchor="ctr"/>
          <a:lstStyle/>
          <a:p>
            <a:pPr algn="ctr"/>
            <a:r>
              <a:rPr lang="en-US" dirty="0"/>
              <a:t>Data Analysis Can be boring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C29C0-C0A6-5B1A-1EF4-2FF10072B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35" y="2112263"/>
            <a:ext cx="11870422" cy="4196257"/>
          </a:xfrm>
        </p:spPr>
        <p:txBody>
          <a:bodyPr>
            <a:normAutofit/>
          </a:bodyPr>
          <a:lstStyle/>
          <a:p>
            <a:r>
              <a:rPr lang="en-US" sz="3200" dirty="0"/>
              <a:t>Searching for/obtaining data</a:t>
            </a:r>
          </a:p>
          <a:p>
            <a:r>
              <a:rPr lang="en-US" sz="3200" dirty="0"/>
              <a:t>Cleaning the data, you must make it “workable”</a:t>
            </a:r>
          </a:p>
          <a:p>
            <a:r>
              <a:rPr lang="en-US" sz="3200" dirty="0"/>
              <a:t>Analyzing &amp; finding your answers</a:t>
            </a:r>
          </a:p>
          <a:p>
            <a:r>
              <a:rPr lang="en-US" sz="3200" dirty="0"/>
              <a:t>Trying to explain to people who don’t understand what you’ve found</a:t>
            </a:r>
          </a:p>
          <a:p>
            <a:pPr marL="0" indent="0" algn="ctr">
              <a:buNone/>
            </a:pPr>
            <a:r>
              <a:rPr lang="en-US" sz="3200" b="1" dirty="0"/>
              <a:t>YOU</a:t>
            </a:r>
            <a:r>
              <a:rPr lang="en-US" sz="3200" dirty="0"/>
              <a:t> </a:t>
            </a:r>
            <a:r>
              <a:rPr lang="en-US" sz="3200" u="sng" dirty="0"/>
              <a:t>HAVE TO </a:t>
            </a:r>
            <a:r>
              <a:rPr lang="en-US" sz="3200" dirty="0"/>
              <a:t>MAKE IT INTERESTING!</a:t>
            </a:r>
          </a:p>
          <a:p>
            <a:pPr marL="0" indent="0" algn="ctr">
              <a:buNone/>
            </a:pPr>
            <a:r>
              <a:rPr lang="en-US" sz="3200" dirty="0"/>
              <a:t>You WANT to be able to tell your STORY!</a:t>
            </a:r>
          </a:p>
        </p:txBody>
      </p:sp>
    </p:spTree>
    <p:extLst>
      <p:ext uri="{BB962C8B-B14F-4D97-AF65-F5344CB8AC3E}">
        <p14:creationId xmlns:p14="http://schemas.microsoft.com/office/powerpoint/2010/main" val="267565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A16F-64C8-AC4C-4E72-9B3DBFDA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8 tools to prepare data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8CFCB-547E-A511-683E-AFE1E30D9E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/>
              <a:t>Joins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Relationships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Unions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Data Blending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BA45F-8B3F-F192-85AF-ACB5188606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5. Aggregations</a:t>
            </a:r>
          </a:p>
          <a:p>
            <a:pPr marL="0" indent="0">
              <a:buNone/>
            </a:pPr>
            <a:r>
              <a:rPr lang="en-US" sz="3200" dirty="0"/>
              <a:t>6. Pivot</a:t>
            </a:r>
          </a:p>
          <a:p>
            <a:pPr marL="0" indent="0">
              <a:buNone/>
            </a:pPr>
            <a:r>
              <a:rPr lang="en-US" sz="3200" dirty="0"/>
              <a:t>7. Data Interpreter</a:t>
            </a:r>
          </a:p>
          <a:p>
            <a:pPr marL="0" indent="0">
              <a:buNone/>
            </a:pPr>
            <a:r>
              <a:rPr lang="en-US" sz="3200" dirty="0"/>
              <a:t>8. Split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120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0329F-5568-45B1-3ACD-546BBDAE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0ECA-B46A-69B0-49F5-EB02A1C590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Combine data in order to filter and get rid of duplicates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D6FBA-2B05-5BD7-328F-23F0A0FDA3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/>
              <a:t>Left Join</a:t>
            </a:r>
          </a:p>
          <a:p>
            <a:pPr algn="ctr"/>
            <a:r>
              <a:rPr lang="en-US" sz="3200" dirty="0"/>
              <a:t>Right Join</a:t>
            </a:r>
          </a:p>
          <a:p>
            <a:pPr algn="ctr"/>
            <a:r>
              <a:rPr lang="en-US" sz="3200" dirty="0"/>
              <a:t>Inner Join</a:t>
            </a:r>
          </a:p>
          <a:p>
            <a:pPr algn="ctr"/>
            <a:r>
              <a:rPr lang="en-US" sz="3200" dirty="0"/>
              <a:t>Full Outer Join</a:t>
            </a:r>
          </a:p>
        </p:txBody>
      </p:sp>
    </p:spTree>
    <p:extLst>
      <p:ext uri="{BB962C8B-B14F-4D97-AF65-F5344CB8AC3E}">
        <p14:creationId xmlns:p14="http://schemas.microsoft.com/office/powerpoint/2010/main" val="427847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10C3F-130C-A0C1-E95D-23C180548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872455"/>
            <a:ext cx="10241280" cy="5199161"/>
          </a:xfrm>
        </p:spPr>
        <p:txBody>
          <a:bodyPr>
            <a:normAutofit/>
          </a:bodyPr>
          <a:lstStyle/>
          <a:p>
            <a:r>
              <a:rPr lang="en-US" sz="3200" dirty="0"/>
              <a:t>Connect to the Sample-Superstore dataset</a:t>
            </a:r>
          </a:p>
          <a:p>
            <a:r>
              <a:rPr lang="en-US" sz="3200" dirty="0"/>
              <a:t>Move “Orders” over to the canvas</a:t>
            </a:r>
          </a:p>
          <a:p>
            <a:r>
              <a:rPr lang="en-US" sz="3200" dirty="0"/>
              <a:t>Right-click on “Orders” and click Open</a:t>
            </a:r>
          </a:p>
          <a:p>
            <a:r>
              <a:rPr lang="en-US" sz="3200" dirty="0"/>
              <a:t>Move “Returns” over to the canvas</a:t>
            </a:r>
          </a:p>
          <a:p>
            <a:pPr lvl="1"/>
            <a:r>
              <a:rPr lang="en-US" sz="3200" dirty="0"/>
              <a:t>This creates an inner join BY DEFAULT</a:t>
            </a:r>
          </a:p>
          <a:p>
            <a:r>
              <a:rPr lang="en-US" sz="3200" dirty="0"/>
              <a:t>Select the correct join</a:t>
            </a:r>
          </a:p>
        </p:txBody>
      </p:sp>
    </p:spTree>
    <p:extLst>
      <p:ext uri="{BB962C8B-B14F-4D97-AF65-F5344CB8AC3E}">
        <p14:creationId xmlns:p14="http://schemas.microsoft.com/office/powerpoint/2010/main" val="74828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05733-2DF3-13D4-A455-9F7625DE0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558" y="562062"/>
            <a:ext cx="11428322" cy="5509554"/>
          </a:xfrm>
        </p:spPr>
        <p:txBody>
          <a:bodyPr>
            <a:normAutofit/>
          </a:bodyPr>
          <a:lstStyle/>
          <a:p>
            <a:r>
              <a:rPr lang="en-US" sz="3200" dirty="0"/>
              <a:t>Tableau will identify the primary key for joining two or more data sets together</a:t>
            </a:r>
          </a:p>
          <a:p>
            <a:r>
              <a:rPr lang="en-US" sz="3200" dirty="0"/>
              <a:t>Left Join: values from LEFT Table &amp; match to RIGHT Table</a:t>
            </a:r>
          </a:p>
          <a:p>
            <a:r>
              <a:rPr lang="en-US" sz="3200" dirty="0"/>
              <a:t>Right Join: values from RIGHT Table &amp; match to LEFT Table</a:t>
            </a:r>
          </a:p>
          <a:p>
            <a:r>
              <a:rPr lang="en-US" sz="3200" dirty="0"/>
              <a:t>Inner Join: includes common data present in BOTH datasets</a:t>
            </a:r>
          </a:p>
          <a:p>
            <a:r>
              <a:rPr lang="en-US" sz="3200" dirty="0"/>
              <a:t>Full Outer Join: includes ALL values from both tables.</a:t>
            </a:r>
          </a:p>
        </p:txBody>
      </p:sp>
    </p:spTree>
    <p:extLst>
      <p:ext uri="{BB962C8B-B14F-4D97-AF65-F5344CB8AC3E}">
        <p14:creationId xmlns:p14="http://schemas.microsoft.com/office/powerpoint/2010/main" val="143022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18B4-9C53-D5D9-E3E5-8A6FD7BA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EC285-86D6-ECB2-76EB-D953E5071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Created when you drag more than one sheet over</a:t>
            </a:r>
          </a:p>
          <a:p>
            <a:r>
              <a:rPr lang="en-US" sz="3200" dirty="0"/>
              <a:t>Think of it as a contract between two tables</a:t>
            </a:r>
          </a:p>
          <a:p>
            <a:r>
              <a:rPr lang="en-US" sz="3200" dirty="0"/>
              <a:t>No joining</a:t>
            </a:r>
          </a:p>
          <a:p>
            <a:r>
              <a:rPr lang="en-US" sz="3200" dirty="0"/>
              <a:t>Automatic &amp; context aware</a:t>
            </a:r>
          </a:p>
          <a:p>
            <a:r>
              <a:rPr lang="en-US" sz="3200" dirty="0"/>
              <a:t>Flexible</a:t>
            </a:r>
          </a:p>
        </p:txBody>
      </p:sp>
    </p:spTree>
    <p:extLst>
      <p:ext uri="{BB962C8B-B14F-4D97-AF65-F5344CB8AC3E}">
        <p14:creationId xmlns:p14="http://schemas.microsoft.com/office/powerpoint/2010/main" val="36063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D32FF1-B0BB-4C62-DA09-F278796D2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89988"/>
            <a:ext cx="9144000" cy="2478024"/>
          </a:xfrm>
        </p:spPr>
        <p:txBody>
          <a:bodyPr/>
          <a:lstStyle/>
          <a:p>
            <a:r>
              <a:rPr lang="en-US" sz="6600" dirty="0"/>
              <a:t>Joins</a:t>
            </a:r>
            <a:br>
              <a:rPr lang="en-US" sz="6600" dirty="0"/>
            </a:br>
            <a:r>
              <a:rPr lang="en-US" sz="6600" dirty="0"/>
              <a:t>versus</a:t>
            </a:r>
            <a:br>
              <a:rPr lang="en-US" sz="6600" dirty="0"/>
            </a:br>
            <a:r>
              <a:rPr lang="en-US" sz="6600" dirty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319799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B1A24-95F9-FAD0-D0AF-18EB3DBE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EB95E-A3B6-BBF4-3D7D-4D93CD43DD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Helps bring together data from multiple small files into one large one.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42A376-214C-245E-0AD5-71332CFBD2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Connect to dataset</a:t>
            </a:r>
          </a:p>
          <a:p>
            <a:r>
              <a:rPr lang="en-US" sz="3200" dirty="0"/>
              <a:t>Drag over needed sheet</a:t>
            </a:r>
          </a:p>
          <a:p>
            <a:r>
              <a:rPr lang="en-US" sz="3200" dirty="0"/>
              <a:t>Drag over another to overlap (you’ll see “union”)</a:t>
            </a:r>
          </a:p>
          <a:p>
            <a:r>
              <a:rPr lang="en-US" sz="3200" dirty="0"/>
              <a:t>Overlapping icon</a:t>
            </a:r>
          </a:p>
        </p:txBody>
      </p:sp>
    </p:spTree>
    <p:extLst>
      <p:ext uri="{BB962C8B-B14F-4D97-AF65-F5344CB8AC3E}">
        <p14:creationId xmlns:p14="http://schemas.microsoft.com/office/powerpoint/2010/main" val="294599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C5AF1-E29A-7D4E-6BB1-448C5AABC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58633"/>
            <a:ext cx="10241280" cy="1234440"/>
          </a:xfrm>
        </p:spPr>
        <p:txBody>
          <a:bodyPr/>
          <a:lstStyle/>
          <a:p>
            <a:pPr algn="ctr"/>
            <a:r>
              <a:rPr lang="en-US" dirty="0"/>
              <a:t>Data blending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51C0-140E-441F-0AB9-703A54AC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15" y="1677797"/>
            <a:ext cx="11560029" cy="464750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Tableau combines related data from multiple sources in a single view</a:t>
            </a:r>
          </a:p>
          <a:p>
            <a:endParaRPr lang="en-US" sz="3200" dirty="0"/>
          </a:p>
          <a:p>
            <a:r>
              <a:rPr lang="en-US" sz="3200" dirty="0"/>
              <a:t>Connect two sources (Superstore &amp; Global Superstore)</a:t>
            </a:r>
          </a:p>
          <a:p>
            <a:r>
              <a:rPr lang="en-US" sz="3200" dirty="0"/>
              <a:t>Click on Data table &amp; “Edit Blend Relationships”</a:t>
            </a:r>
          </a:p>
          <a:p>
            <a:r>
              <a:rPr lang="en-US" sz="3200" dirty="0"/>
              <a:t>Choose “Segment” and “OK”</a:t>
            </a:r>
          </a:p>
          <a:p>
            <a:r>
              <a:rPr lang="en-US" sz="3200" dirty="0"/>
              <a:t>Drag “Profit” from both sets over to Columns</a:t>
            </a:r>
          </a:p>
          <a:p>
            <a:r>
              <a:rPr lang="en-US" sz="3200" dirty="0"/>
              <a:t>Drag “Segment” from Global Superstore over to Rows</a:t>
            </a:r>
          </a:p>
        </p:txBody>
      </p:sp>
    </p:spTree>
    <p:extLst>
      <p:ext uri="{BB962C8B-B14F-4D97-AF65-F5344CB8AC3E}">
        <p14:creationId xmlns:p14="http://schemas.microsoft.com/office/powerpoint/2010/main" val="348057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BF5A90-FEC5-73AC-81D6-B1871BE1C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642" y="216352"/>
            <a:ext cx="4841076" cy="8239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BLEND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EA076-A51A-A8E0-0FF0-FA1A8461E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2642" y="1123688"/>
            <a:ext cx="4841076" cy="5075775"/>
          </a:xfrm>
        </p:spPr>
        <p:txBody>
          <a:bodyPr>
            <a:normAutofit/>
          </a:bodyPr>
          <a:lstStyle/>
          <a:p>
            <a:r>
              <a:rPr lang="en-US" sz="3200" dirty="0"/>
              <a:t>Used to combine data from different databases that don’t support joins</a:t>
            </a:r>
          </a:p>
          <a:p>
            <a:r>
              <a:rPr lang="en-US" sz="3200" dirty="0"/>
              <a:t>Data w/in databases are at different levels of detail</a:t>
            </a:r>
          </a:p>
          <a:p>
            <a:r>
              <a:rPr lang="en-US" sz="3200" dirty="0"/>
              <a:t>Joins = duplicate rows</a:t>
            </a:r>
          </a:p>
          <a:p>
            <a:r>
              <a:rPr lang="en-US" sz="3200" dirty="0"/>
              <a:t>Involves large amount of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4F1CDE-719F-9A48-9568-DA7FAA7EDF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1264975"/>
            <a:ext cx="4846320" cy="8239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JOIN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E04D880-18C4-9827-E4B7-F81354770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59" y="2231473"/>
            <a:ext cx="5330365" cy="3891856"/>
          </a:xfrm>
        </p:spPr>
        <p:txBody>
          <a:bodyPr>
            <a:normAutofit/>
          </a:bodyPr>
          <a:lstStyle/>
          <a:p>
            <a:r>
              <a:rPr lang="en-US" sz="3200" dirty="0"/>
              <a:t>Data format is consistent across ALL sources</a:t>
            </a:r>
          </a:p>
          <a:p>
            <a:r>
              <a:rPr lang="en-US" sz="3200" dirty="0"/>
              <a:t>Involves small amounts of data</a:t>
            </a:r>
          </a:p>
          <a:p>
            <a:r>
              <a:rPr lang="en-US" sz="3200" dirty="0"/>
              <a:t>Data is at the same level of detail across sources</a:t>
            </a:r>
          </a:p>
        </p:txBody>
      </p:sp>
    </p:spTree>
    <p:extLst>
      <p:ext uri="{BB962C8B-B14F-4D97-AF65-F5344CB8AC3E}">
        <p14:creationId xmlns:p14="http://schemas.microsoft.com/office/powerpoint/2010/main" val="348942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0C12-045E-67C6-E577-D0E1F288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57964"/>
            <a:ext cx="10241280" cy="1234440"/>
          </a:xfrm>
        </p:spPr>
        <p:txBody>
          <a:bodyPr/>
          <a:lstStyle/>
          <a:p>
            <a:pPr algn="ctr"/>
            <a:r>
              <a:rPr lang="en-US" dirty="0"/>
              <a:t>aggregations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7E1D3-C056-9389-6FA1-055C877BC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121" y="1392405"/>
            <a:ext cx="10790759" cy="4958062"/>
          </a:xfrm>
        </p:spPr>
        <p:txBody>
          <a:bodyPr>
            <a:normAutofit/>
          </a:bodyPr>
          <a:lstStyle/>
          <a:p>
            <a:r>
              <a:rPr lang="en-US" sz="3200" dirty="0"/>
              <a:t>Process of converting a set of values into a single value.</a:t>
            </a:r>
          </a:p>
          <a:p>
            <a:r>
              <a:rPr lang="en-US" sz="3200" dirty="0"/>
              <a:t>Done based on Measures &amp; Dimensions</a:t>
            </a:r>
          </a:p>
          <a:p>
            <a:endParaRPr lang="en-US" sz="3200" dirty="0"/>
          </a:p>
          <a:p>
            <a:r>
              <a:rPr lang="en-US" sz="3200" dirty="0"/>
              <a:t>Aggregating Measures can be added to relational data sources</a:t>
            </a:r>
          </a:p>
          <a:p>
            <a:r>
              <a:rPr lang="en-US" sz="3200" dirty="0"/>
              <a:t>Aggregating Dimensions can be done by Minimum, Maximum, Count or Count(Distinct)</a:t>
            </a:r>
          </a:p>
        </p:txBody>
      </p:sp>
    </p:spTree>
    <p:extLst>
      <p:ext uri="{BB962C8B-B14F-4D97-AF65-F5344CB8AC3E}">
        <p14:creationId xmlns:p14="http://schemas.microsoft.com/office/powerpoint/2010/main" val="150983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779B-35D7-C03D-06D1-DB2B07CCA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Tableau?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C50F2-CA38-9D33-E489-77915921C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A very powerful data visualization software that helps people view and understand data.</a:t>
            </a:r>
          </a:p>
        </p:txBody>
      </p:sp>
    </p:spTree>
    <p:extLst>
      <p:ext uri="{BB962C8B-B14F-4D97-AF65-F5344CB8AC3E}">
        <p14:creationId xmlns:p14="http://schemas.microsoft.com/office/powerpoint/2010/main" val="175546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E6EB0-5AA7-6333-AFCF-53E018C19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15" y="352338"/>
            <a:ext cx="11778143" cy="60149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Let’s use the Sample Superstore Source</a:t>
            </a:r>
          </a:p>
          <a:p>
            <a:r>
              <a:rPr lang="en-US" sz="3200" dirty="0"/>
              <a:t>Drag “Sales” to Rows, Columns, or Text (inside Marks box)</a:t>
            </a:r>
          </a:p>
          <a:p>
            <a:r>
              <a:rPr lang="en-US" sz="3200" dirty="0"/>
              <a:t>Default is SUM</a:t>
            </a:r>
          </a:p>
          <a:p>
            <a:r>
              <a:rPr lang="en-US" sz="3200" dirty="0"/>
              <a:t>Right-click on SUM(Sales)</a:t>
            </a:r>
          </a:p>
          <a:p>
            <a:r>
              <a:rPr lang="en-US" sz="3200" dirty="0"/>
              <a:t>Choose Measure(SUM) &amp; select desired aggregation from list (avg)</a:t>
            </a:r>
          </a:p>
          <a:p>
            <a:endParaRPr lang="en-US" sz="3200" dirty="0"/>
          </a:p>
          <a:p>
            <a:r>
              <a:rPr lang="en-US" sz="3200" dirty="0"/>
              <a:t>You can change the aggregation of any measure by clicking on a measure from the left-hand side, select Default Properties and Aggregation &amp; select one </a:t>
            </a:r>
          </a:p>
        </p:txBody>
      </p:sp>
    </p:spTree>
    <p:extLst>
      <p:ext uri="{BB962C8B-B14F-4D97-AF65-F5344CB8AC3E}">
        <p14:creationId xmlns:p14="http://schemas.microsoft.com/office/powerpoint/2010/main" val="21516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4A622-FBDE-B571-ADE9-2668C51D7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211" y="132797"/>
            <a:ext cx="10241280" cy="1234440"/>
          </a:xfrm>
        </p:spPr>
        <p:txBody>
          <a:bodyPr/>
          <a:lstStyle/>
          <a:p>
            <a:pPr algn="ctr"/>
            <a:r>
              <a:rPr lang="en-US" dirty="0"/>
              <a:t>pivot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38AB1-3625-0593-4615-5C7789DD6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837" y="1560353"/>
            <a:ext cx="11761365" cy="4739780"/>
          </a:xfrm>
        </p:spPr>
        <p:txBody>
          <a:bodyPr>
            <a:normAutofit/>
          </a:bodyPr>
          <a:lstStyle/>
          <a:p>
            <a:r>
              <a:rPr lang="en-US" sz="3200" dirty="0"/>
              <a:t>Select columns that need to be manipulated &amp; formatting them into a typical dataset</a:t>
            </a:r>
          </a:p>
          <a:p>
            <a:r>
              <a:rPr lang="en-US" sz="3200" dirty="0"/>
              <a:t>Need to REMEMBER to pivot from Columns to Rows ( tall v. wide)</a:t>
            </a:r>
          </a:p>
          <a:p>
            <a:endParaRPr lang="en-US" sz="3200" dirty="0"/>
          </a:p>
          <a:p>
            <a:r>
              <a:rPr lang="en-US" sz="3200" dirty="0"/>
              <a:t>Data not formatted exactly in preview pane:</a:t>
            </a:r>
          </a:p>
          <a:p>
            <a:pPr lvl="1"/>
            <a:r>
              <a:rPr lang="en-US" sz="3200" dirty="0"/>
              <a:t>Select all columns in the file</a:t>
            </a:r>
          </a:p>
          <a:p>
            <a:pPr lvl="1"/>
            <a:r>
              <a:rPr lang="en-US" sz="3200" dirty="0"/>
              <a:t>Select pivot from pop-up menu</a:t>
            </a:r>
          </a:p>
        </p:txBody>
      </p:sp>
    </p:spTree>
    <p:extLst>
      <p:ext uri="{BB962C8B-B14F-4D97-AF65-F5344CB8AC3E}">
        <p14:creationId xmlns:p14="http://schemas.microsoft.com/office/powerpoint/2010/main" val="8502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2EAD-6C00-4893-60B2-D326AB8F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interpreter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C53B-E40C-EB5E-542C-5DB6A13D7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Automatically cleans and prepares data</a:t>
            </a:r>
          </a:p>
          <a:p>
            <a:r>
              <a:rPr lang="en-US" sz="3200" dirty="0"/>
              <a:t>Available under Connections Pane whenever a unique format is detected.</a:t>
            </a:r>
          </a:p>
        </p:txBody>
      </p:sp>
    </p:spTree>
    <p:extLst>
      <p:ext uri="{BB962C8B-B14F-4D97-AF65-F5344CB8AC3E}">
        <p14:creationId xmlns:p14="http://schemas.microsoft.com/office/powerpoint/2010/main" val="188338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519F-33FA-D5B9-AEF6-D9A7BC92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042" y="-352338"/>
            <a:ext cx="10241280" cy="1234440"/>
          </a:xfrm>
        </p:spPr>
        <p:txBody>
          <a:bodyPr/>
          <a:lstStyle/>
          <a:p>
            <a:pPr algn="ctr"/>
            <a:r>
              <a:rPr lang="en-US" dirty="0"/>
              <a:t>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28E79-9E9F-1F69-10C7-3659B91C2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91" y="882103"/>
            <a:ext cx="11920756" cy="5451586"/>
          </a:xfrm>
        </p:spPr>
        <p:txBody>
          <a:bodyPr>
            <a:normAutofit/>
          </a:bodyPr>
          <a:lstStyle/>
          <a:p>
            <a:r>
              <a:rPr lang="en-US" sz="3200" dirty="0"/>
              <a:t>String function used to split a column into multiple ones</a:t>
            </a:r>
          </a:p>
          <a:p>
            <a:r>
              <a:rPr lang="en-US" sz="3200" dirty="0"/>
              <a:t>Used to make data analysis easier</a:t>
            </a:r>
          </a:p>
          <a:p>
            <a:r>
              <a:rPr lang="en-US" sz="3200" dirty="0"/>
              <a:t>Offers both Automatic Split and Custom Split</a:t>
            </a:r>
          </a:p>
          <a:p>
            <a:pPr lvl="1"/>
            <a:r>
              <a:rPr lang="en-US" sz="3200" dirty="0"/>
              <a:t>Automatic: done by detecting a common separator </a:t>
            </a:r>
          </a:p>
          <a:p>
            <a:pPr lvl="1"/>
            <a:r>
              <a:rPr lang="en-US" sz="3200" dirty="0"/>
              <a:t>Custom: max of 10 new fields based on a separator in original field</a:t>
            </a:r>
          </a:p>
          <a:p>
            <a:pPr lvl="1"/>
            <a:r>
              <a:rPr lang="en-US" sz="3200" dirty="0"/>
              <a:t>Can split columns by clicking on column in preview pane and selecting </a:t>
            </a:r>
          </a:p>
          <a:p>
            <a:r>
              <a:rPr lang="en-US" sz="3200" dirty="0"/>
              <a:t>Example: Moving “City, State: Denver, CO” to two different cells</a:t>
            </a:r>
          </a:p>
        </p:txBody>
      </p:sp>
    </p:spTree>
    <p:extLst>
      <p:ext uri="{BB962C8B-B14F-4D97-AF65-F5344CB8AC3E}">
        <p14:creationId xmlns:p14="http://schemas.microsoft.com/office/powerpoint/2010/main" val="47981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39489-754D-6038-5CE3-E683E3BB5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types inside tableau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B865B-1A29-0DA9-6F76-FF4FA63CEA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Text Values</a:t>
            </a:r>
          </a:p>
          <a:p>
            <a:r>
              <a:rPr lang="en-US" sz="3200" dirty="0"/>
              <a:t>Date Values</a:t>
            </a:r>
          </a:p>
          <a:p>
            <a:r>
              <a:rPr lang="en-US" sz="3200" dirty="0"/>
              <a:t>Date and time Values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FA8C2D-E3A9-377A-8CFC-5E0508F6FD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Numerical Values</a:t>
            </a:r>
          </a:p>
          <a:p>
            <a:r>
              <a:rPr lang="en-US" sz="3200" dirty="0"/>
              <a:t>Boolean Values</a:t>
            </a:r>
          </a:p>
          <a:p>
            <a:r>
              <a:rPr lang="en-US" sz="3200" dirty="0"/>
              <a:t>Geographic Values</a:t>
            </a:r>
          </a:p>
        </p:txBody>
      </p:sp>
    </p:spTree>
    <p:extLst>
      <p:ext uri="{BB962C8B-B14F-4D97-AF65-F5344CB8AC3E}">
        <p14:creationId xmlns:p14="http://schemas.microsoft.com/office/powerpoint/2010/main" val="121184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BFAF-32A1-C8BC-D42A-230FFCC19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241280" cy="1234440"/>
          </a:xfrm>
        </p:spPr>
        <p:txBody>
          <a:bodyPr anchor="t"/>
          <a:lstStyle/>
          <a:p>
            <a:r>
              <a:rPr lang="en-US" dirty="0"/>
              <a:t>Data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F9EDC-EE22-9D32-2380-6F1C34A05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23" y="617220"/>
            <a:ext cx="11769754" cy="53809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u="sng" dirty="0"/>
              <a:t>Dimensions v. Measures</a:t>
            </a:r>
          </a:p>
          <a:p>
            <a:r>
              <a:rPr lang="en-US" sz="3200" dirty="0"/>
              <a:t>Data is both textual &amp; numerical, automatically segregated into either role</a:t>
            </a:r>
          </a:p>
          <a:p>
            <a:r>
              <a:rPr lang="en-US" sz="3200" dirty="0"/>
              <a:t>Dimensions: produce a header when added to row/column, categorical</a:t>
            </a:r>
          </a:p>
          <a:p>
            <a:r>
              <a:rPr lang="en-US" sz="3200" dirty="0"/>
              <a:t>Measures: produce an axes when added to row/column, numeric</a:t>
            </a:r>
          </a:p>
          <a:p>
            <a:pPr marL="0" indent="0" algn="ctr">
              <a:buNone/>
            </a:pPr>
            <a:r>
              <a:rPr lang="en-US" sz="3200" u="sng" dirty="0"/>
              <a:t>Discrete v. Continuous</a:t>
            </a:r>
          </a:p>
          <a:p>
            <a:r>
              <a:rPr lang="en-US" sz="3200" dirty="0"/>
              <a:t>Every field is categorized as either discrete or continuous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557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F79786F-ABB0-2D7C-7D4F-EE970E33D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943" y="323056"/>
            <a:ext cx="4841076" cy="82391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Discrete: every quantity as a header at the bottom</a:t>
            </a:r>
          </a:p>
        </p:txBody>
      </p:sp>
      <p:pic>
        <p:nvPicPr>
          <p:cNvPr id="6" name="Content Placeholder 5" descr="Chart, bar chart, histogram&#10;&#10;Description automatically generated">
            <a:extLst>
              <a:ext uri="{FF2B5EF4-FFF2-40B4-BE49-F238E27FC236}">
                <a16:creationId xmlns:a16="http://schemas.microsoft.com/office/drawing/2014/main" id="{56568EEE-7313-4855-7273-0B9A4A3E8F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" y="1383601"/>
            <a:ext cx="4841075" cy="4750494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606F5B-5257-0126-E5E8-621E1548F8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51752" y="323056"/>
            <a:ext cx="4846320" cy="8239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Continuous: quantity values are shown in a continuous axis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7102065B-C28C-41BC-F2EE-B7A433AAC7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52" y="1571593"/>
            <a:ext cx="4735246" cy="4562502"/>
          </a:xfrm>
        </p:spPr>
      </p:pic>
    </p:spTree>
    <p:extLst>
      <p:ext uri="{BB962C8B-B14F-4D97-AF65-F5344CB8AC3E}">
        <p14:creationId xmlns:p14="http://schemas.microsoft.com/office/powerpoint/2010/main" val="408599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16C56-70BA-73B1-9F10-D96442D7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Working w/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88012-1BA6-62FD-F676-D4668BA0B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Rename: sheet, column names</a:t>
            </a:r>
          </a:p>
          <a:p>
            <a:r>
              <a:rPr lang="en-US" sz="3200" dirty="0"/>
              <a:t>Hide: columns you don’t want to use</a:t>
            </a:r>
          </a:p>
          <a:p>
            <a:r>
              <a:rPr lang="en-US" sz="3200" dirty="0"/>
              <a:t>Unhide</a:t>
            </a:r>
          </a:p>
          <a:p>
            <a:r>
              <a:rPr lang="en-US" sz="3200" dirty="0"/>
              <a:t>Sort</a:t>
            </a:r>
          </a:p>
        </p:txBody>
      </p:sp>
    </p:spTree>
    <p:extLst>
      <p:ext uri="{BB962C8B-B14F-4D97-AF65-F5344CB8AC3E}">
        <p14:creationId xmlns:p14="http://schemas.microsoft.com/office/powerpoint/2010/main" val="20177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898DD-4EE8-419D-78B2-3E66007D2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696" y="1700308"/>
            <a:ext cx="4841076" cy="823912"/>
          </a:xfrm>
        </p:spPr>
        <p:txBody>
          <a:bodyPr anchor="ctr"/>
          <a:lstStyle/>
          <a:p>
            <a:r>
              <a:rPr lang="en-US" dirty="0"/>
              <a:t>Adding a comment to a field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40938-211E-3D48-D93E-B2FD0E11C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696" y="2128176"/>
            <a:ext cx="4841076" cy="4121622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Right-click on field</a:t>
            </a:r>
          </a:p>
          <a:p>
            <a:r>
              <a:rPr lang="en-US" sz="3200" dirty="0"/>
              <a:t>Select Default Properties</a:t>
            </a:r>
          </a:p>
          <a:p>
            <a:r>
              <a:rPr lang="en-US" sz="3200" dirty="0"/>
              <a:t>Select Comment</a:t>
            </a:r>
          </a:p>
          <a:p>
            <a:endParaRPr lang="en-US" sz="3200" dirty="0"/>
          </a:p>
          <a:p>
            <a:r>
              <a:rPr lang="en-US" sz="3200" dirty="0"/>
              <a:t>You can view the comment when you put your cursor over the field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ED418-9E56-5769-CBFE-110E102DE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60843" y="1700308"/>
            <a:ext cx="4846320" cy="8239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Changing a decimal number to a whole number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F444C3-D91C-2E44-B8EB-44EDF646D6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71228" y="2781352"/>
            <a:ext cx="4841076" cy="3468446"/>
          </a:xfrm>
        </p:spPr>
        <p:txBody>
          <a:bodyPr>
            <a:normAutofit/>
          </a:bodyPr>
          <a:lstStyle/>
          <a:p>
            <a:r>
              <a:rPr lang="en-US" sz="3200" dirty="0"/>
              <a:t>Right-click on field</a:t>
            </a:r>
          </a:p>
          <a:p>
            <a:r>
              <a:rPr lang="en-US" sz="3200" dirty="0"/>
              <a:t>Select Default Properties</a:t>
            </a:r>
          </a:p>
          <a:p>
            <a:r>
              <a:rPr lang="en-US" sz="3200" dirty="0"/>
              <a:t>Select Number Format</a:t>
            </a:r>
          </a:p>
          <a:p>
            <a:r>
              <a:rPr lang="en-US" sz="3200" dirty="0"/>
              <a:t>Select Number (Customer)</a:t>
            </a:r>
          </a:p>
          <a:p>
            <a:r>
              <a:rPr lang="en-US" sz="3200" dirty="0"/>
              <a:t>Set Decimal Place to Zero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1AEC1-156D-C44A-EA9D-618D12BDD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56" y="117452"/>
            <a:ext cx="10241280" cy="1234440"/>
          </a:xfrm>
        </p:spPr>
        <p:txBody>
          <a:bodyPr/>
          <a:lstStyle/>
          <a:p>
            <a:pPr algn="ctr"/>
            <a:r>
              <a:rPr lang="en-US" dirty="0"/>
              <a:t>Working with </a:t>
            </a:r>
            <a:br>
              <a:rPr lang="en-US" dirty="0"/>
            </a:br>
            <a:r>
              <a:rPr lang="en-US" dirty="0"/>
              <a:t>default fields</a:t>
            </a:r>
          </a:p>
        </p:txBody>
      </p:sp>
    </p:spTree>
    <p:extLst>
      <p:ext uri="{BB962C8B-B14F-4D97-AF65-F5344CB8AC3E}">
        <p14:creationId xmlns:p14="http://schemas.microsoft.com/office/powerpoint/2010/main" val="24940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898DD-4EE8-419D-78B2-3E66007D2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363" y="1764865"/>
            <a:ext cx="4841076" cy="823912"/>
          </a:xfrm>
        </p:spPr>
        <p:txBody>
          <a:bodyPr anchor="t">
            <a:normAutofit/>
          </a:bodyPr>
          <a:lstStyle/>
          <a:p>
            <a:pPr algn="ctr"/>
            <a:r>
              <a:rPr lang="en-US" sz="3200" dirty="0"/>
              <a:t>Change the Fiscal Year!</a:t>
            </a:r>
          </a:p>
          <a:p>
            <a:pPr algn="ctr"/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40938-211E-3D48-D93E-B2FD0E11C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4587" y="2588777"/>
            <a:ext cx="4841076" cy="3104856"/>
          </a:xfrm>
        </p:spPr>
        <p:txBody>
          <a:bodyPr>
            <a:normAutofit/>
          </a:bodyPr>
          <a:lstStyle/>
          <a:p>
            <a:r>
              <a:rPr lang="en-US" sz="3200" dirty="0"/>
              <a:t>Right click on field</a:t>
            </a:r>
          </a:p>
          <a:p>
            <a:r>
              <a:rPr lang="en-US" sz="3200" dirty="0"/>
              <a:t>Select Default Properties</a:t>
            </a:r>
          </a:p>
          <a:p>
            <a:r>
              <a:rPr lang="en-US" sz="3200" dirty="0"/>
              <a:t>Select Fiscal Year Start</a:t>
            </a:r>
          </a:p>
          <a:p>
            <a:r>
              <a:rPr lang="en-US" sz="3200" dirty="0"/>
              <a:t>Select Month needed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ED418-9E56-5769-CBFE-110E102DE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36339" y="1764865"/>
            <a:ext cx="4846320" cy="823912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Changing a decimal number to a whole number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F444C3-D91C-2E44-B8EB-44EDF646D6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38961" y="2657744"/>
            <a:ext cx="4841076" cy="336555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Right-click on field</a:t>
            </a:r>
          </a:p>
          <a:p>
            <a:r>
              <a:rPr lang="en-US" sz="3200" dirty="0"/>
              <a:t>Select Default Properties</a:t>
            </a:r>
          </a:p>
          <a:p>
            <a:r>
              <a:rPr lang="en-US" sz="3200" dirty="0"/>
              <a:t>Select Number Format</a:t>
            </a:r>
          </a:p>
          <a:p>
            <a:r>
              <a:rPr lang="en-US" sz="3200" dirty="0"/>
              <a:t>Select Number (Customer)</a:t>
            </a:r>
          </a:p>
          <a:p>
            <a:r>
              <a:rPr lang="en-US" sz="3200" dirty="0"/>
              <a:t>Set Decimal Place to Zero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1AEC1-156D-C44A-EA9D-618D12BDD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56" y="117452"/>
            <a:ext cx="10241280" cy="1234440"/>
          </a:xfrm>
        </p:spPr>
        <p:txBody>
          <a:bodyPr/>
          <a:lstStyle/>
          <a:p>
            <a:pPr algn="ctr"/>
            <a:r>
              <a:rPr lang="en-US" dirty="0"/>
              <a:t>Working with </a:t>
            </a:r>
            <a:br>
              <a:rPr lang="en-US" dirty="0"/>
            </a:br>
            <a:r>
              <a:rPr lang="en-US" dirty="0"/>
              <a:t>default fields</a:t>
            </a:r>
          </a:p>
        </p:txBody>
      </p:sp>
    </p:spTree>
    <p:extLst>
      <p:ext uri="{BB962C8B-B14F-4D97-AF65-F5344CB8AC3E}">
        <p14:creationId xmlns:p14="http://schemas.microsoft.com/office/powerpoint/2010/main" val="31298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F0C56-57B1-D67B-1DDB-D354D12AF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842" y="864066"/>
            <a:ext cx="10883038" cy="5207550"/>
          </a:xfrm>
        </p:spPr>
        <p:txBody>
          <a:bodyPr>
            <a:normAutofit/>
          </a:bodyPr>
          <a:lstStyle/>
          <a:p>
            <a:r>
              <a:rPr lang="en-US" sz="3200" dirty="0"/>
              <a:t>It makes it easier for people to explore and manage their data.</a:t>
            </a:r>
          </a:p>
          <a:p>
            <a:r>
              <a:rPr lang="en-US" sz="3200" dirty="0"/>
              <a:t>It can be a central location for data from several sources</a:t>
            </a:r>
          </a:p>
          <a:p>
            <a:r>
              <a:rPr lang="en-US" sz="3200" dirty="0"/>
              <a:t>It will change raw data into data that is easy to understand</a:t>
            </a:r>
          </a:p>
          <a:p>
            <a:r>
              <a:rPr lang="en-US" sz="3200" dirty="0"/>
              <a:t>It is growing really fast as a key data analytics platform.</a:t>
            </a:r>
          </a:p>
          <a:p>
            <a:r>
              <a:rPr lang="en-US" sz="3200" dirty="0"/>
              <a:t>There’s a HUGE community of Tableau users</a:t>
            </a:r>
          </a:p>
          <a:p>
            <a:r>
              <a:rPr lang="en-US" sz="3200" dirty="0"/>
              <a:t>No coding necessary</a:t>
            </a:r>
          </a:p>
        </p:txBody>
      </p:sp>
    </p:spTree>
    <p:extLst>
      <p:ext uri="{BB962C8B-B14F-4D97-AF65-F5344CB8AC3E}">
        <p14:creationId xmlns:p14="http://schemas.microsoft.com/office/powerpoint/2010/main" val="74138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1075-88EC-0B78-7BF7-EBBDF414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You can create aliases!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D15B9-323F-A249-4F68-558397ADF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Right-click on any column and select Aliases</a:t>
            </a:r>
          </a:p>
          <a:p>
            <a:r>
              <a:rPr lang="en-US" sz="3200" dirty="0"/>
              <a:t>Update the alias name and click okay </a:t>
            </a:r>
          </a:p>
          <a:p>
            <a:pPr lvl="1"/>
            <a:r>
              <a:rPr lang="en-US" sz="3200" dirty="0"/>
              <a:t>Second Class would be where you would rename</a:t>
            </a:r>
          </a:p>
        </p:txBody>
      </p:sp>
    </p:spTree>
    <p:extLst>
      <p:ext uri="{BB962C8B-B14F-4D97-AF65-F5344CB8AC3E}">
        <p14:creationId xmlns:p14="http://schemas.microsoft.com/office/powerpoint/2010/main" val="7189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977A-41FE-844F-789E-7D5CBB3A54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 can filter </a:t>
            </a:r>
            <a:br>
              <a:rPr lang="en-US" dirty="0"/>
            </a:br>
            <a:r>
              <a:rPr lang="en-US" dirty="0"/>
              <a:t>your data</a:t>
            </a:r>
          </a:p>
        </p:txBody>
      </p:sp>
    </p:spTree>
    <p:extLst>
      <p:ext uri="{BB962C8B-B14F-4D97-AF65-F5344CB8AC3E}">
        <p14:creationId xmlns:p14="http://schemas.microsoft.com/office/powerpoint/2010/main" val="71576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3622F-E5B0-6511-9EF0-6BB7C7F2C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C6DE7-99C1-A40F-1A49-3022DE440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General: selects one or multiple members from the domain</a:t>
            </a:r>
          </a:p>
          <a:p>
            <a:r>
              <a:rPr lang="en-US" sz="3200" dirty="0"/>
              <a:t>Wildcard: Matches values based on the presence of a string, the same starting and ending characters, or the same set of characters.</a:t>
            </a:r>
          </a:p>
          <a:p>
            <a:r>
              <a:rPr lang="en-US" sz="3200" dirty="0"/>
              <a:t>Condition: Matches values based on field or formula</a:t>
            </a:r>
          </a:p>
          <a:p>
            <a:r>
              <a:rPr lang="en-US" sz="3200" dirty="0"/>
              <a:t>Top: Highlights top values by field or formula</a:t>
            </a:r>
          </a:p>
        </p:txBody>
      </p:sp>
    </p:spTree>
    <p:extLst>
      <p:ext uri="{BB962C8B-B14F-4D97-AF65-F5344CB8AC3E}">
        <p14:creationId xmlns:p14="http://schemas.microsoft.com/office/powerpoint/2010/main" val="33724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2A63D-D360-2254-9808-B7CC31D0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4075"/>
            <a:ext cx="10241280" cy="1234440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ACB0-D90D-EDCF-A0DA-CEB6A7676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0088" y="1751537"/>
            <a:ext cx="4846320" cy="4489872"/>
          </a:xfrm>
        </p:spPr>
        <p:txBody>
          <a:bodyPr>
            <a:noAutofit/>
          </a:bodyPr>
          <a:lstStyle/>
          <a:p>
            <a:r>
              <a:rPr lang="en-US" sz="3200" dirty="0"/>
              <a:t>Connect the </a:t>
            </a:r>
            <a:r>
              <a:rPr lang="en-US" sz="3200" dirty="0" err="1"/>
              <a:t>SuperStore</a:t>
            </a:r>
            <a:r>
              <a:rPr lang="en-US" sz="3200" dirty="0"/>
              <a:t> dataset</a:t>
            </a:r>
          </a:p>
          <a:p>
            <a:r>
              <a:rPr lang="en-US" sz="3200" dirty="0"/>
              <a:t>Drag “Orders” over to Canvas &amp; go to Worksheet</a:t>
            </a:r>
          </a:p>
          <a:p>
            <a:r>
              <a:rPr lang="en-US" sz="3200" dirty="0"/>
              <a:t>Put SUM(Sales) in Columns</a:t>
            </a:r>
          </a:p>
          <a:p>
            <a:r>
              <a:rPr lang="en-US" sz="3200" dirty="0"/>
              <a:t>Put Sub-Category in Rows</a:t>
            </a:r>
          </a:p>
          <a:p>
            <a:r>
              <a:rPr lang="en-US" sz="3200" dirty="0"/>
              <a:t>Drag Sales to Label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3AE27-219A-5914-24AB-97B91F965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5593" y="796954"/>
            <a:ext cx="5107775" cy="5444455"/>
          </a:xfrm>
        </p:spPr>
        <p:txBody>
          <a:bodyPr>
            <a:noAutofit/>
          </a:bodyPr>
          <a:lstStyle/>
          <a:p>
            <a:r>
              <a:rPr lang="en-US" sz="3200" dirty="0"/>
              <a:t>Click on Entire View</a:t>
            </a:r>
          </a:p>
          <a:p>
            <a:r>
              <a:rPr lang="en-US" sz="3200" dirty="0"/>
              <a:t>Click on the sort option</a:t>
            </a:r>
          </a:p>
          <a:p>
            <a:r>
              <a:rPr lang="en-US" sz="3200" dirty="0"/>
              <a:t>Drag Sub-Category to Filters area</a:t>
            </a:r>
          </a:p>
          <a:p>
            <a:r>
              <a:rPr lang="en-US" sz="3200" dirty="0"/>
              <a:t>Create filter</a:t>
            </a:r>
          </a:p>
          <a:p>
            <a:r>
              <a:rPr lang="en-US" sz="3200" dirty="0"/>
              <a:t>You can remove filter by dragging Sub-Category outside of the filters area</a:t>
            </a:r>
          </a:p>
        </p:txBody>
      </p:sp>
    </p:spTree>
    <p:extLst>
      <p:ext uri="{BB962C8B-B14F-4D97-AF65-F5344CB8AC3E}">
        <p14:creationId xmlns:p14="http://schemas.microsoft.com/office/powerpoint/2010/main" val="20301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B3E1-DFFE-F002-425D-9B0C67AC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07B76-9C11-56CB-4454-8EAE496CD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283" y="2112263"/>
            <a:ext cx="11643919" cy="4213035"/>
          </a:xfrm>
        </p:spPr>
        <p:txBody>
          <a:bodyPr>
            <a:normAutofit/>
          </a:bodyPr>
          <a:lstStyle/>
          <a:p>
            <a:r>
              <a:rPr lang="en-US" sz="3200" dirty="0"/>
              <a:t>Range of values: filter to identify sales representatives within a range of sales totals</a:t>
            </a:r>
          </a:p>
          <a:p>
            <a:r>
              <a:rPr lang="en-US" sz="3200" dirty="0"/>
              <a:t>At least: filter to identify sales reps with sales ABOVE a certain level</a:t>
            </a:r>
          </a:p>
          <a:p>
            <a:r>
              <a:rPr lang="en-US" sz="3200" dirty="0"/>
              <a:t>At most: filter to identify sales reps with sales BELOW a certain level</a:t>
            </a:r>
          </a:p>
          <a:p>
            <a:r>
              <a:rPr lang="en-US" sz="3200" dirty="0"/>
              <a:t>Special: filter to identify all values, null values and non-null values</a:t>
            </a:r>
          </a:p>
        </p:txBody>
      </p:sp>
    </p:spTree>
    <p:extLst>
      <p:ext uri="{BB962C8B-B14F-4D97-AF65-F5344CB8AC3E}">
        <p14:creationId xmlns:p14="http://schemas.microsoft.com/office/powerpoint/2010/main" val="30465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2A63D-D360-2254-9808-B7CC31D0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241280" cy="1234440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ACB0-D90D-EDCF-A0DA-CEB6A7676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234439"/>
            <a:ext cx="5998128" cy="5040525"/>
          </a:xfrm>
        </p:spPr>
        <p:txBody>
          <a:bodyPr>
            <a:normAutofit/>
          </a:bodyPr>
          <a:lstStyle/>
          <a:p>
            <a:r>
              <a:rPr lang="en-US" sz="3200" dirty="0"/>
              <a:t>Connect the </a:t>
            </a:r>
            <a:r>
              <a:rPr lang="en-US" sz="3200" dirty="0" err="1"/>
              <a:t>SuperStore</a:t>
            </a:r>
            <a:r>
              <a:rPr lang="en-US" sz="3200" dirty="0"/>
              <a:t> dataset</a:t>
            </a:r>
          </a:p>
          <a:p>
            <a:r>
              <a:rPr lang="en-US" sz="3200" dirty="0"/>
              <a:t>Drag “Orders” over to Canvas &amp; go to Worksheet</a:t>
            </a:r>
          </a:p>
          <a:p>
            <a:r>
              <a:rPr lang="en-US" sz="3200" dirty="0"/>
              <a:t>Put Sub-Category in Rows</a:t>
            </a:r>
          </a:p>
          <a:p>
            <a:r>
              <a:rPr lang="en-US" sz="3200" dirty="0"/>
              <a:t>Put Sales in Text</a:t>
            </a:r>
          </a:p>
          <a:p>
            <a:r>
              <a:rPr lang="en-US" sz="3200" dirty="0"/>
              <a:t>Resize for visibility</a:t>
            </a:r>
          </a:p>
          <a:p>
            <a:r>
              <a:rPr lang="en-US" sz="3200" dirty="0"/>
              <a:t>Sort in descending 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3AE27-219A-5914-24AB-97B91F965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0175" y="350577"/>
            <a:ext cx="4846320" cy="5806942"/>
          </a:xfrm>
        </p:spPr>
        <p:txBody>
          <a:bodyPr>
            <a:normAutofit/>
          </a:bodyPr>
          <a:lstStyle/>
          <a:p>
            <a:r>
              <a:rPr lang="en-US" sz="3200" dirty="0"/>
              <a:t>Drag Sales to filters</a:t>
            </a:r>
          </a:p>
          <a:p>
            <a:r>
              <a:rPr lang="en-US" sz="3200" dirty="0"/>
              <a:t>Click next</a:t>
            </a:r>
          </a:p>
          <a:p>
            <a:r>
              <a:rPr lang="en-US" sz="3200" dirty="0"/>
              <a:t>Set your filter</a:t>
            </a:r>
          </a:p>
          <a:p>
            <a:endParaRPr lang="en-US" sz="3200" dirty="0"/>
          </a:p>
          <a:p>
            <a:r>
              <a:rPr lang="en-US" sz="3200" dirty="0"/>
              <a:t>You can remove filter by dragging Sales outside of the filters area</a:t>
            </a:r>
          </a:p>
        </p:txBody>
      </p:sp>
    </p:spTree>
    <p:extLst>
      <p:ext uri="{BB962C8B-B14F-4D97-AF65-F5344CB8AC3E}">
        <p14:creationId xmlns:p14="http://schemas.microsoft.com/office/powerpoint/2010/main" val="20113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9AE5-9761-A536-DDD6-54C16B584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0"/>
            <a:ext cx="10241280" cy="1234440"/>
          </a:xfrm>
        </p:spPr>
        <p:txBody>
          <a:bodyPr/>
          <a:lstStyle/>
          <a:p>
            <a:r>
              <a:rPr lang="en-US" dirty="0"/>
              <a:t>Date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53C15-D1FC-1BC8-0B57-61B843F05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283" y="1251050"/>
            <a:ext cx="11711031" cy="5099416"/>
          </a:xfrm>
        </p:spPr>
        <p:txBody>
          <a:bodyPr>
            <a:normAutofit/>
          </a:bodyPr>
          <a:lstStyle/>
          <a:p>
            <a:r>
              <a:rPr lang="en-US" sz="2800" dirty="0"/>
              <a:t>Relative Dates: can specify range of dates that is updated based on the date and time.</a:t>
            </a:r>
          </a:p>
          <a:p>
            <a:r>
              <a:rPr lang="en-US" sz="2800" dirty="0"/>
              <a:t>Range of Dates: can specify a range of dates to define a fixed range of dates to filter.</a:t>
            </a:r>
          </a:p>
          <a:p>
            <a:r>
              <a:rPr lang="en-US" sz="2800" dirty="0"/>
              <a:t>Discrete Dates: can specify a discrete date value in the dialog box</a:t>
            </a:r>
          </a:p>
          <a:p>
            <a:r>
              <a:rPr lang="en-US" sz="2800" dirty="0"/>
              <a:t>Individual Dates: can select individual dates to filter specific dates from the view</a:t>
            </a:r>
          </a:p>
          <a:p>
            <a:r>
              <a:rPr lang="en-US" sz="2800" dirty="0"/>
              <a:t>Additional date filter Options: can select null dates, non-null dates or all dates by specifying a start/end date.</a:t>
            </a:r>
          </a:p>
        </p:txBody>
      </p:sp>
    </p:spTree>
    <p:extLst>
      <p:ext uri="{BB962C8B-B14F-4D97-AF65-F5344CB8AC3E}">
        <p14:creationId xmlns:p14="http://schemas.microsoft.com/office/powerpoint/2010/main" val="275474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2A63D-D360-2254-9808-B7CC31D0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19" y="90853"/>
            <a:ext cx="10241280" cy="1234440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ACB0-D90D-EDCF-A0DA-CEB6A7676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783" y="1384183"/>
            <a:ext cx="5748137" cy="4687433"/>
          </a:xfrm>
        </p:spPr>
        <p:txBody>
          <a:bodyPr>
            <a:normAutofit/>
          </a:bodyPr>
          <a:lstStyle/>
          <a:p>
            <a:r>
              <a:rPr lang="en-US" sz="3200" dirty="0"/>
              <a:t>Connect Sample Superstore</a:t>
            </a:r>
          </a:p>
          <a:p>
            <a:r>
              <a:rPr lang="en-US" sz="3200" dirty="0"/>
              <a:t>Drag orders to canvas</a:t>
            </a:r>
          </a:p>
          <a:p>
            <a:r>
              <a:rPr lang="en-US" sz="3200" dirty="0"/>
              <a:t>Add Order Date to Rows</a:t>
            </a:r>
          </a:p>
          <a:p>
            <a:r>
              <a:rPr lang="en-US" sz="3200" dirty="0"/>
              <a:t>Add Sales to Text</a:t>
            </a:r>
          </a:p>
          <a:p>
            <a:r>
              <a:rPr lang="en-US" sz="3200" dirty="0"/>
              <a:t>Expand Order Date to Quarter and Month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3AE27-219A-5914-24AB-97B91F965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93731" y="310393"/>
            <a:ext cx="4846320" cy="4687433"/>
          </a:xfrm>
        </p:spPr>
        <p:txBody>
          <a:bodyPr>
            <a:normAutofit/>
          </a:bodyPr>
          <a:lstStyle/>
          <a:p>
            <a:r>
              <a:rPr lang="en-US" sz="3200" dirty="0"/>
              <a:t>Restructure it by adding Year to Column</a:t>
            </a:r>
          </a:p>
          <a:p>
            <a:r>
              <a:rPr lang="en-US" sz="3200" dirty="0"/>
              <a:t>Drag Order Date to Filters</a:t>
            </a:r>
          </a:p>
          <a:p>
            <a:r>
              <a:rPr lang="en-US" sz="3200" dirty="0"/>
              <a:t>Click on Range of Dates</a:t>
            </a:r>
          </a:p>
          <a:p>
            <a:r>
              <a:rPr lang="en-US" sz="3200" dirty="0"/>
              <a:t>Click on Individual Dates</a:t>
            </a:r>
          </a:p>
        </p:txBody>
      </p:sp>
    </p:spTree>
    <p:extLst>
      <p:ext uri="{BB962C8B-B14F-4D97-AF65-F5344CB8AC3E}">
        <p14:creationId xmlns:p14="http://schemas.microsoft.com/office/powerpoint/2010/main" val="390315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AFB1-E6BE-81B2-3E24-BCD33F1D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C7972-2BCC-9463-50FC-B03A8E020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Filters that are applied straight from Tables, Maps and Charts</a:t>
            </a:r>
          </a:p>
        </p:txBody>
      </p:sp>
    </p:spTree>
    <p:extLst>
      <p:ext uri="{BB962C8B-B14F-4D97-AF65-F5344CB8AC3E}">
        <p14:creationId xmlns:p14="http://schemas.microsoft.com/office/powerpoint/2010/main" val="57225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2A63D-D360-2254-9808-B7CC31D0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ACB0-D90D-EDCF-A0DA-CEB6A76760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Connect Sample Superstore</a:t>
            </a:r>
          </a:p>
          <a:p>
            <a:r>
              <a:rPr lang="en-US" sz="3200" dirty="0"/>
              <a:t>Drag orders to canvas</a:t>
            </a:r>
          </a:p>
          <a:p>
            <a:r>
              <a:rPr lang="en-US" sz="3200" dirty="0"/>
              <a:t>Sub-Category &gt; Rows</a:t>
            </a:r>
          </a:p>
          <a:p>
            <a:r>
              <a:rPr lang="en-US" sz="3200" dirty="0"/>
              <a:t>Sales &gt; Columns &amp; Text</a:t>
            </a:r>
          </a:p>
          <a:p>
            <a:r>
              <a:rPr lang="en-US" sz="3200" dirty="0"/>
              <a:t>Sort in descending 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3AE27-219A-5914-24AB-97B91F965D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Select Sub-Category &amp; apply inclusion filter.</a:t>
            </a:r>
          </a:p>
        </p:txBody>
      </p:sp>
    </p:spTree>
    <p:extLst>
      <p:ext uri="{BB962C8B-B14F-4D97-AF65-F5344CB8AC3E}">
        <p14:creationId xmlns:p14="http://schemas.microsoft.com/office/powerpoint/2010/main" val="54112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0DB6DF-A5CE-8634-9F46-83D8E8983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75410"/>
            <a:ext cx="10241280" cy="1234440"/>
          </a:xfrm>
        </p:spPr>
        <p:txBody>
          <a:bodyPr/>
          <a:lstStyle/>
          <a:p>
            <a:pPr algn="ctr"/>
            <a:r>
              <a:rPr lang="en-US" dirty="0"/>
              <a:t>Possible Job Titles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D81839-6533-65AC-6C5B-AF16108FB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Business Analyst</a:t>
            </a:r>
          </a:p>
          <a:p>
            <a:r>
              <a:rPr lang="en-US" sz="3200" dirty="0"/>
              <a:t>BI Engineer</a:t>
            </a:r>
          </a:p>
          <a:p>
            <a:r>
              <a:rPr lang="en-US" sz="3200" dirty="0"/>
              <a:t>Data Analyst</a:t>
            </a:r>
          </a:p>
          <a:p>
            <a:r>
              <a:rPr lang="en-US" sz="3200" dirty="0"/>
              <a:t>BI Analyst</a:t>
            </a:r>
          </a:p>
          <a:p>
            <a:r>
              <a:rPr lang="en-US" sz="3200" dirty="0"/>
              <a:t>BI Developer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0590A5-16EA-C318-D187-A672B32AA1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Verizon</a:t>
            </a:r>
          </a:p>
          <a:p>
            <a:r>
              <a:rPr lang="en-US" sz="3200" dirty="0"/>
              <a:t>Lenovo</a:t>
            </a:r>
          </a:p>
          <a:p>
            <a:r>
              <a:rPr lang="en-US" sz="3200" dirty="0"/>
              <a:t>Chipotle</a:t>
            </a:r>
          </a:p>
          <a:p>
            <a:r>
              <a:rPr lang="en-US" sz="3200" dirty="0"/>
              <a:t>REI</a:t>
            </a:r>
          </a:p>
          <a:p>
            <a:r>
              <a:rPr lang="en-US" sz="3200" dirty="0"/>
              <a:t>Charles Schwab</a:t>
            </a:r>
          </a:p>
        </p:txBody>
      </p:sp>
    </p:spTree>
    <p:extLst>
      <p:ext uri="{BB962C8B-B14F-4D97-AF65-F5344CB8AC3E}">
        <p14:creationId xmlns:p14="http://schemas.microsoft.com/office/powerpoint/2010/main" val="288387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40BC8-FF21-C6CA-64B5-07C70C64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BCFD2-F866-328C-50B9-5DCE3B548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ONLY filter that is independent &amp; used for:</a:t>
            </a:r>
          </a:p>
          <a:p>
            <a:pPr lvl="1"/>
            <a:r>
              <a:rPr lang="en-US" sz="3200" dirty="0"/>
              <a:t>Improving the performance of Tableau reports</a:t>
            </a:r>
          </a:p>
          <a:p>
            <a:pPr lvl="1"/>
            <a:r>
              <a:rPr lang="en-US" sz="3200" dirty="0"/>
              <a:t>Creating a dependent numerical filter</a:t>
            </a:r>
          </a:p>
          <a:p>
            <a:r>
              <a:rPr lang="en-US" sz="3200" dirty="0"/>
              <a:t>Any other filter defined alongside this one is a dependent one:</a:t>
            </a:r>
          </a:p>
          <a:p>
            <a:pPr lvl="1"/>
            <a:r>
              <a:rPr lang="en-US" sz="3200" dirty="0"/>
              <a:t>It’s dependent on the output of the context filter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7630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2A63D-D360-2254-9808-B7CC31D0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241280" cy="1234440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ACB0-D90D-EDCF-A0DA-CEB6A7676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3615" y="1325461"/>
            <a:ext cx="5924305" cy="5092117"/>
          </a:xfrm>
        </p:spPr>
        <p:txBody>
          <a:bodyPr>
            <a:noAutofit/>
          </a:bodyPr>
          <a:lstStyle/>
          <a:p>
            <a:r>
              <a:rPr lang="en-US" sz="3200" dirty="0"/>
              <a:t>Connect Sample Superstore</a:t>
            </a:r>
          </a:p>
          <a:p>
            <a:r>
              <a:rPr lang="en-US" sz="3200" dirty="0"/>
              <a:t>Drag Orders to canvas</a:t>
            </a:r>
          </a:p>
          <a:p>
            <a:r>
              <a:rPr lang="en-US" sz="3200" dirty="0"/>
              <a:t>Drag Sub-Category to Rows</a:t>
            </a:r>
          </a:p>
          <a:p>
            <a:r>
              <a:rPr lang="en-US" sz="3200" dirty="0"/>
              <a:t>Drag Sales to Columns</a:t>
            </a:r>
          </a:p>
          <a:p>
            <a:r>
              <a:rPr lang="en-US" sz="3200" dirty="0"/>
              <a:t>Click on Entire View and sort in descending 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3AE27-219A-5914-24AB-97B91F965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35676" y="417479"/>
            <a:ext cx="4846320" cy="3959351"/>
          </a:xfrm>
        </p:spPr>
        <p:txBody>
          <a:bodyPr>
            <a:normAutofit/>
          </a:bodyPr>
          <a:lstStyle/>
          <a:p>
            <a:r>
              <a:rPr lang="en-US" sz="3200" dirty="0"/>
              <a:t>Add Sales to Label</a:t>
            </a:r>
          </a:p>
          <a:p>
            <a:r>
              <a:rPr lang="en-US" sz="3200" dirty="0"/>
              <a:t>Drag Category to Filters</a:t>
            </a:r>
          </a:p>
          <a:p>
            <a:pPr lvl="1"/>
            <a:r>
              <a:rPr lang="en-US" sz="3200" dirty="0"/>
              <a:t>Click on Furniture</a:t>
            </a:r>
          </a:p>
          <a:p>
            <a:r>
              <a:rPr lang="en-US" sz="3200" dirty="0"/>
              <a:t>Drag Sub-Category to Filters</a:t>
            </a:r>
          </a:p>
          <a:p>
            <a:pPr lvl="1"/>
            <a:r>
              <a:rPr lang="en-US" sz="3200" dirty="0"/>
              <a:t>Apply the filter</a:t>
            </a:r>
          </a:p>
        </p:txBody>
      </p:sp>
    </p:spTree>
    <p:extLst>
      <p:ext uri="{BB962C8B-B14F-4D97-AF65-F5344CB8AC3E}">
        <p14:creationId xmlns:p14="http://schemas.microsoft.com/office/powerpoint/2010/main" val="259962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955F-DCC0-F437-3E0D-114D3BAF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F9E6-0538-5B2F-B1CA-37184A75E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Applied to data sources that are connected to Tableau to make the worksheet work more efficiently. </a:t>
            </a:r>
          </a:p>
          <a:p>
            <a:r>
              <a:rPr lang="en-US" sz="3200" dirty="0"/>
              <a:t>The changes are done across ALL worksheets</a:t>
            </a:r>
          </a:p>
          <a:p>
            <a:r>
              <a:rPr lang="en-US" sz="3200" dirty="0"/>
              <a:t>Considered an efficient way to limit scope of data for performance/security purposes.</a:t>
            </a:r>
          </a:p>
        </p:txBody>
      </p:sp>
    </p:spTree>
    <p:extLst>
      <p:ext uri="{BB962C8B-B14F-4D97-AF65-F5344CB8AC3E}">
        <p14:creationId xmlns:p14="http://schemas.microsoft.com/office/powerpoint/2010/main" val="188362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B99E0-3C14-FE72-030D-447720CC4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887471"/>
            <a:ext cx="10241280" cy="5219714"/>
          </a:xfrm>
        </p:spPr>
        <p:txBody>
          <a:bodyPr>
            <a:normAutofit/>
          </a:bodyPr>
          <a:lstStyle/>
          <a:p>
            <a:r>
              <a:rPr lang="en-US" sz="3200" dirty="0"/>
              <a:t>Extract filters are the same as data source filters, just applied to the extract connection.</a:t>
            </a:r>
          </a:p>
          <a:p>
            <a:r>
              <a:rPr lang="en-US" sz="3200" dirty="0"/>
              <a:t>Worksheet filters</a:t>
            </a:r>
          </a:p>
          <a:p>
            <a:pPr marL="0" indent="0" algn="ctr">
              <a:buNone/>
            </a:pPr>
            <a:r>
              <a:rPr lang="en-US" sz="3200" dirty="0"/>
              <a:t>Field Types</a:t>
            </a:r>
          </a:p>
          <a:p>
            <a:r>
              <a:rPr lang="en-US" sz="3200" dirty="0"/>
              <a:t>Dimensions (Region or product name)</a:t>
            </a:r>
          </a:p>
          <a:p>
            <a:r>
              <a:rPr lang="en-US" sz="3200" dirty="0"/>
              <a:t>Measures (Sales or profit)</a:t>
            </a:r>
          </a:p>
          <a:p>
            <a:r>
              <a:rPr lang="en-US" sz="3200" dirty="0"/>
              <a:t>Dates (Year or month)</a:t>
            </a:r>
          </a:p>
        </p:txBody>
      </p:sp>
    </p:spTree>
    <p:extLst>
      <p:ext uri="{BB962C8B-B14F-4D97-AF65-F5344CB8AC3E}">
        <p14:creationId xmlns:p14="http://schemas.microsoft.com/office/powerpoint/2010/main" val="107333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2A63D-D360-2254-9808-B7CC31D0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241280" cy="1234440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ACB0-D90D-EDCF-A0DA-CEB6A7676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384183"/>
            <a:ext cx="4846320" cy="4999839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Connect Sample Superstore</a:t>
            </a:r>
          </a:p>
          <a:p>
            <a:r>
              <a:rPr lang="en-US" sz="3200" dirty="0"/>
              <a:t>Drag orders to canvas</a:t>
            </a:r>
          </a:p>
          <a:p>
            <a:r>
              <a:rPr lang="en-US" sz="3200" dirty="0"/>
              <a:t>Add Regions to Rows</a:t>
            </a:r>
          </a:p>
          <a:p>
            <a:r>
              <a:rPr lang="en-US" sz="3200" dirty="0"/>
              <a:t>Add Sales to Text</a:t>
            </a:r>
          </a:p>
          <a:p>
            <a:r>
              <a:rPr lang="en-US" sz="3200" dirty="0"/>
              <a:t>Drag Region to Color</a:t>
            </a:r>
          </a:p>
          <a:p>
            <a:r>
              <a:rPr lang="en-US" sz="3200" dirty="0"/>
              <a:t>Sub-Category to Rows</a:t>
            </a:r>
          </a:p>
          <a:p>
            <a:r>
              <a:rPr lang="en-US" sz="3200" dirty="0"/>
              <a:t>Sales to Text &amp; Columns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3AE27-219A-5914-24AB-97B91F965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2453" y="152260"/>
            <a:ext cx="4846320" cy="5795533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Click on Data Source &amp; Add</a:t>
            </a:r>
          </a:p>
          <a:p>
            <a:r>
              <a:rPr lang="en-US" sz="3200" dirty="0"/>
              <a:t>Select add in the box</a:t>
            </a:r>
          </a:p>
          <a:p>
            <a:r>
              <a:rPr lang="en-US" sz="3200" dirty="0"/>
              <a:t>Click on City &amp; OK &amp; OK again</a:t>
            </a:r>
          </a:p>
          <a:p>
            <a:endParaRPr lang="en-US" sz="3200" dirty="0"/>
          </a:p>
          <a:p>
            <a:r>
              <a:rPr lang="en-US" sz="3200" dirty="0"/>
              <a:t>Can View entire worksheet filter in the top right corner.</a:t>
            </a:r>
          </a:p>
        </p:txBody>
      </p:sp>
    </p:spTree>
    <p:extLst>
      <p:ext uri="{BB962C8B-B14F-4D97-AF65-F5344CB8AC3E}">
        <p14:creationId xmlns:p14="http://schemas.microsoft.com/office/powerpoint/2010/main" val="58057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ECCC-2B26-0851-3A4B-91FE356F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ACB85-D5DD-AF61-DDB9-E1247CD02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Allows users to interact with the data via Drop-down, List, Radio Button or Checkbox</a:t>
            </a:r>
          </a:p>
          <a:p>
            <a:r>
              <a:rPr lang="en-US" sz="3200" dirty="0"/>
              <a:t>Can be applied to: numbers, dates and strong</a:t>
            </a:r>
          </a:p>
        </p:txBody>
      </p:sp>
    </p:spTree>
    <p:extLst>
      <p:ext uri="{BB962C8B-B14F-4D97-AF65-F5344CB8AC3E}">
        <p14:creationId xmlns:p14="http://schemas.microsoft.com/office/powerpoint/2010/main" val="232384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2A63D-D360-2254-9808-B7CC31D0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241280" cy="1234440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ACB0-D90D-EDCF-A0DA-CEB6A7676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1207" y="1318288"/>
            <a:ext cx="4846320" cy="4221424"/>
          </a:xfrm>
        </p:spPr>
        <p:txBody>
          <a:bodyPr>
            <a:noAutofit/>
          </a:bodyPr>
          <a:lstStyle/>
          <a:p>
            <a:r>
              <a:rPr lang="en-US" sz="3200" dirty="0"/>
              <a:t>Connect Sample Superstore</a:t>
            </a:r>
          </a:p>
          <a:p>
            <a:r>
              <a:rPr lang="en-US" sz="3200" dirty="0"/>
              <a:t>Drag orders to canvas</a:t>
            </a:r>
          </a:p>
          <a:p>
            <a:r>
              <a:rPr lang="en-US" sz="3200" dirty="0"/>
              <a:t>Drag Sub-Category to Rows</a:t>
            </a:r>
          </a:p>
          <a:p>
            <a:r>
              <a:rPr lang="en-US" sz="3200" dirty="0"/>
              <a:t>Sales to Columns &amp; Label</a:t>
            </a:r>
          </a:p>
          <a:p>
            <a:r>
              <a:rPr lang="en-US" sz="3200" dirty="0"/>
              <a:t>Sort in Descending 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3AE27-219A-5914-24AB-97B91F965D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Select Sub-Category and click on show filter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8386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0AF9-27C0-0BF2-8569-3742FE2BC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some 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78661-12F2-F5AC-3F3F-CECC639EB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Based on data course order, field, ABC order or manual</a:t>
            </a:r>
          </a:p>
          <a:p>
            <a:r>
              <a:rPr lang="en-US" sz="3200" dirty="0"/>
              <a:t>On a measure, can be applied through a dimensional sort</a:t>
            </a:r>
          </a:p>
        </p:txBody>
      </p:sp>
    </p:spTree>
    <p:extLst>
      <p:ext uri="{BB962C8B-B14F-4D97-AF65-F5344CB8AC3E}">
        <p14:creationId xmlns:p14="http://schemas.microsoft.com/office/powerpoint/2010/main" val="360484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6A850-A6FA-3910-BE1E-EDA2A143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41C1-D0AA-62B5-84B9-5A2F6FEF7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Aggregate the data of dimension members</a:t>
            </a:r>
          </a:p>
          <a:p>
            <a:r>
              <a:rPr lang="en-US" sz="3200" dirty="0"/>
              <a:t>Example: top 5 sales reps by total salary are in a single row</a:t>
            </a:r>
          </a:p>
          <a:p>
            <a:r>
              <a:rPr lang="en-US" sz="3200" dirty="0"/>
              <a:t>Once grouped, can be used inside of any filters</a:t>
            </a:r>
          </a:p>
        </p:txBody>
      </p:sp>
    </p:spTree>
    <p:extLst>
      <p:ext uri="{BB962C8B-B14F-4D97-AF65-F5344CB8AC3E}">
        <p14:creationId xmlns:p14="http://schemas.microsoft.com/office/powerpoint/2010/main" val="243801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FA7AC-0BFC-27D6-9A0F-4ECEBFEC7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50" y="-89342"/>
            <a:ext cx="10241280" cy="1234440"/>
          </a:xfrm>
        </p:spPr>
        <p:txBody>
          <a:bodyPr/>
          <a:lstStyle/>
          <a:p>
            <a:r>
              <a:rPr lang="en-US" dirty="0"/>
              <a:t>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1D1E1-AC95-CF92-9499-7914C8EAD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50" y="1342239"/>
            <a:ext cx="11811699" cy="4773336"/>
          </a:xfrm>
        </p:spPr>
        <p:txBody>
          <a:bodyPr>
            <a:noAutofit/>
          </a:bodyPr>
          <a:lstStyle/>
          <a:p>
            <a:r>
              <a:rPr lang="en-US" sz="3200" dirty="0"/>
              <a:t>Custom fields that define a subset of data based on some conditions</a:t>
            </a:r>
          </a:p>
          <a:p>
            <a:r>
              <a:rPr lang="en-US" sz="3200" dirty="0"/>
              <a:t>Example: customers with sales over a certain level</a:t>
            </a:r>
          </a:p>
          <a:p>
            <a:r>
              <a:rPr lang="en-US" sz="3200" dirty="0"/>
              <a:t>CONSTANT sets: do not change after they are created</a:t>
            </a:r>
          </a:p>
          <a:p>
            <a:r>
              <a:rPr lang="en-US" sz="3200" dirty="0"/>
              <a:t>COMPUTED sets: types of sets that change with the change in data</a:t>
            </a:r>
          </a:p>
          <a:p>
            <a:r>
              <a:rPr lang="en-US" sz="3200" dirty="0"/>
              <a:t>COMBINED sets: two sets combined to compare different members</a:t>
            </a:r>
          </a:p>
          <a:p>
            <a:r>
              <a:rPr lang="en-US" sz="3200" dirty="0"/>
              <a:t>BUILDING sets: created through manual selection, condition, ranking</a:t>
            </a:r>
          </a:p>
        </p:txBody>
      </p:sp>
    </p:spTree>
    <p:extLst>
      <p:ext uri="{BB962C8B-B14F-4D97-AF65-F5344CB8AC3E}">
        <p14:creationId xmlns:p14="http://schemas.microsoft.com/office/powerpoint/2010/main" val="331510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635C-8D23-0E01-1910-9BE31EE87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 a Data Analyst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509B7-0B53-8190-6A12-C8FFD5EC3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required to manipulate the data in a tabular and systematic form to help solve some challenges that your company might be facing.</a:t>
            </a:r>
          </a:p>
          <a:p>
            <a:endParaRPr lang="en-US" sz="3200" dirty="0"/>
          </a:p>
          <a:p>
            <a:r>
              <a:rPr lang="en-US" sz="3200" dirty="0"/>
              <a:t>Business analytics, the importance of data visualization and how to utilize Tableau.</a:t>
            </a:r>
          </a:p>
        </p:txBody>
      </p:sp>
    </p:spTree>
    <p:extLst>
      <p:ext uri="{BB962C8B-B14F-4D97-AF65-F5344CB8AC3E}">
        <p14:creationId xmlns:p14="http://schemas.microsoft.com/office/powerpoint/2010/main" val="194420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C7C5-9ACB-BFB7-D02C-490D3CC5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E7C00-B8EE-5DFF-6959-29B6C3996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Equal-sized containers that store data values that correspond to or fit within the bin size.</a:t>
            </a:r>
          </a:p>
          <a:p>
            <a:r>
              <a:rPr lang="en-US" sz="3200" dirty="0"/>
              <a:t>Can use any discrete field to create them</a:t>
            </a:r>
          </a:p>
          <a:p>
            <a:r>
              <a:rPr lang="en-US" sz="3200" dirty="0"/>
              <a:t>Right click on field, select Create and then Bins</a:t>
            </a:r>
          </a:p>
          <a:p>
            <a:pPr lvl="1"/>
            <a:r>
              <a:rPr lang="en-US" sz="3200" dirty="0"/>
              <a:t>Create new field name &amp; designate size</a:t>
            </a:r>
          </a:p>
          <a:p>
            <a:pPr lvl="1"/>
            <a:r>
              <a:rPr lang="en-US" sz="3200" dirty="0"/>
              <a:t>Press OK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53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3B676-4CC0-AF67-3146-583F1860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BF7A6-7289-CF40-0FC0-4940D4697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 arrangement where entities are present at various levels</a:t>
            </a:r>
          </a:p>
          <a:p>
            <a:r>
              <a:rPr lang="en-US" sz="2800" dirty="0"/>
              <a:t>Created by adding one dimension as a level under the principal one</a:t>
            </a:r>
          </a:p>
          <a:p>
            <a:r>
              <a:rPr lang="en-US" sz="2800" dirty="0"/>
              <a:t>Example: Category &amp; Sub-Category in Rows and SUM(Sales) in Text</a:t>
            </a:r>
          </a:p>
          <a:p>
            <a:r>
              <a:rPr lang="en-US" sz="2800" dirty="0"/>
              <a:t>Can be used as dimensions</a:t>
            </a:r>
          </a:p>
          <a:p>
            <a:pPr lvl="1"/>
            <a:r>
              <a:rPr lang="en-US" sz="2800" dirty="0"/>
              <a:t>Right-click, click Hierarchy &gt; Create Hierarchy &gt; Add Hierarchy</a:t>
            </a:r>
          </a:p>
          <a:p>
            <a:pPr marL="457200" lvl="1" indent="0">
              <a:buNone/>
            </a:pPr>
            <a:r>
              <a:rPr lang="en-US" sz="2800" dirty="0"/>
              <a:t>&gt; Add dimensions</a:t>
            </a:r>
          </a:p>
        </p:txBody>
      </p:sp>
    </p:spTree>
    <p:extLst>
      <p:ext uri="{BB962C8B-B14F-4D97-AF65-F5344CB8AC3E}">
        <p14:creationId xmlns:p14="http://schemas.microsoft.com/office/powerpoint/2010/main" val="318186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C2D7-5700-B08A-A0BD-8F1A6CDC8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Creating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E4C58-0F70-9832-51B4-DD2352CFC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Easier to understand then tables with numbers</a:t>
            </a:r>
          </a:p>
          <a:p>
            <a:r>
              <a:rPr lang="en-US" sz="2800" dirty="0"/>
              <a:t>Click on “Show Me” button on upper right corner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Working with Sample-Superstore dataset</a:t>
            </a:r>
          </a:p>
          <a:p>
            <a:pPr marL="0" indent="0" algn="ctr">
              <a:buNone/>
            </a:pPr>
            <a:r>
              <a:rPr lang="en-US" sz="2800" dirty="0"/>
              <a:t>Orders sheet on Canvas</a:t>
            </a:r>
          </a:p>
        </p:txBody>
      </p:sp>
    </p:spTree>
    <p:extLst>
      <p:ext uri="{BB962C8B-B14F-4D97-AF65-F5344CB8AC3E}">
        <p14:creationId xmlns:p14="http://schemas.microsoft.com/office/powerpoint/2010/main" val="162943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BDA96-54C4-AB23-7159-B347DCC17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table &amp; cross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078DF-03A7-A3F7-9462-C0171CC43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Drag Sub-Category to Rows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Drag Region to Columns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Drag Sales to Text under Marks</a:t>
            </a:r>
          </a:p>
        </p:txBody>
      </p:sp>
    </p:spTree>
    <p:extLst>
      <p:ext uri="{BB962C8B-B14F-4D97-AF65-F5344CB8AC3E}">
        <p14:creationId xmlns:p14="http://schemas.microsoft.com/office/powerpoint/2010/main" val="327016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9B98-96A3-DC5C-E4DC-BE5270790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9B1A2-4E21-CA36-0C77-4975653B2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Region &gt; Columns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Sub-Category &gt; Rows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SUM(Sales) &gt; Text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Change drop-down to Square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Sales &gt; Colors in Marks Card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Edit Colors &gt; Select color palette</a:t>
            </a:r>
          </a:p>
        </p:txBody>
      </p:sp>
    </p:spTree>
    <p:extLst>
      <p:ext uri="{BB962C8B-B14F-4D97-AF65-F5344CB8AC3E}">
        <p14:creationId xmlns:p14="http://schemas.microsoft.com/office/powerpoint/2010/main" val="419435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8264A-5010-458F-9E05-88AF3B87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858865"/>
            <a:ext cx="11285709" cy="1234440"/>
          </a:xfrm>
        </p:spPr>
        <p:txBody>
          <a:bodyPr/>
          <a:lstStyle/>
          <a:p>
            <a:pPr algn="ctr"/>
            <a:r>
              <a:rPr lang="en-US" dirty="0"/>
              <a:t>Heat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FB80-EFE8-70A3-1377-BA8B334C4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71" y="2112264"/>
            <a:ext cx="11285709" cy="3959352"/>
          </a:xfrm>
        </p:spPr>
        <p:txBody>
          <a:bodyPr>
            <a:normAutofit/>
          </a:bodyPr>
          <a:lstStyle/>
          <a:p>
            <a:r>
              <a:rPr lang="en-US" sz="2800" dirty="0"/>
              <a:t>2-D representation of data that uses colors to convey info</a:t>
            </a:r>
          </a:p>
          <a:p>
            <a:r>
              <a:rPr lang="en-US" sz="2800" dirty="0"/>
              <a:t>As the density of records per mark increases, the color intensity increases.</a:t>
            </a:r>
          </a:p>
          <a:p>
            <a:endParaRPr lang="en-US" sz="2800" dirty="0"/>
          </a:p>
          <a:p>
            <a:r>
              <a:rPr lang="en-US" sz="2800" b="1" dirty="0">
                <a:solidFill>
                  <a:srgbClr val="FF0000"/>
                </a:solidFill>
              </a:rPr>
              <a:t>Sub-Category &gt; Rows &amp; Region &gt; Columns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Marks &gt; Square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SUM(Sales) on Color in Marks Card and edit it</a:t>
            </a:r>
          </a:p>
        </p:txBody>
      </p:sp>
    </p:spTree>
    <p:extLst>
      <p:ext uri="{BB962C8B-B14F-4D97-AF65-F5344CB8AC3E}">
        <p14:creationId xmlns:p14="http://schemas.microsoft.com/office/powerpoint/2010/main" val="46821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7424-E25C-DB3F-E16F-78C39435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bar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CF7BA-214C-6C19-E6E1-BD628B5FA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2264"/>
            <a:ext cx="10241280" cy="4271758"/>
          </a:xfrm>
        </p:spPr>
        <p:txBody>
          <a:bodyPr>
            <a:normAutofit/>
          </a:bodyPr>
          <a:lstStyle/>
          <a:p>
            <a:r>
              <a:rPr lang="en-US" sz="2800" dirty="0"/>
              <a:t>Used to highlight one measure against several other values</a:t>
            </a:r>
          </a:p>
          <a:p>
            <a:r>
              <a:rPr lang="en-US" sz="2800" dirty="0"/>
              <a:t>Each category is divided into subcategories for detailed analysis</a:t>
            </a:r>
          </a:p>
          <a:p>
            <a:r>
              <a:rPr lang="en-US" sz="2800" dirty="0"/>
              <a:t>Can split bar into categories</a:t>
            </a:r>
          </a:p>
          <a:p>
            <a:endParaRPr lang="en-US" sz="2800" dirty="0"/>
          </a:p>
          <a:p>
            <a:r>
              <a:rPr lang="en-US" sz="2800" b="1" dirty="0">
                <a:solidFill>
                  <a:srgbClr val="FF0000"/>
                </a:solidFill>
              </a:rPr>
              <a:t>Sub-category &gt; Columns &amp; SUM(Sales) &gt; Rows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Region &gt; Color under Marks Card</a:t>
            </a:r>
          </a:p>
        </p:txBody>
      </p:sp>
    </p:spTree>
    <p:extLst>
      <p:ext uri="{BB962C8B-B14F-4D97-AF65-F5344CB8AC3E}">
        <p14:creationId xmlns:p14="http://schemas.microsoft.com/office/powerpoint/2010/main" val="96314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69DC-D1BF-A08C-2CCA-80C700CE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4ED63-A036-4FE1-FBAF-734D224E0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Shows trend of data over a period of time</a:t>
            </a:r>
          </a:p>
          <a:p>
            <a:r>
              <a:rPr lang="en-US" sz="2800" dirty="0"/>
              <a:t>Normally used when there’s a date data type</a:t>
            </a:r>
          </a:p>
          <a:p>
            <a:endParaRPr lang="en-US" sz="2800" dirty="0"/>
          </a:p>
          <a:p>
            <a:r>
              <a:rPr lang="en-US" sz="2800" b="1" dirty="0">
                <a:solidFill>
                  <a:srgbClr val="FF0000"/>
                </a:solidFill>
              </a:rPr>
              <a:t>Order Date &gt; Columns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Sales &gt; Rows (Marks type should change automatically to line)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Date can be discrete or continuous (Right-click on Order Date)</a:t>
            </a:r>
          </a:p>
        </p:txBody>
      </p:sp>
    </p:spTree>
    <p:extLst>
      <p:ext uri="{BB962C8B-B14F-4D97-AF65-F5344CB8AC3E}">
        <p14:creationId xmlns:p14="http://schemas.microsoft.com/office/powerpoint/2010/main" val="218392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28F68-D0C8-146A-A132-63FA09A1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4FC15-F0B5-0631-E150-3885EE413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Densely populated line chart that help in understanding anomalies</a:t>
            </a:r>
          </a:p>
          <a:p>
            <a:r>
              <a:rPr lang="en-US" sz="2800" dirty="0"/>
              <a:t>“Anomalies” in the data are noticed when the number of data points increases in a line chart.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Order Date &gt; Columns, click on it and select Day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Sales &gt; Rows</a:t>
            </a:r>
          </a:p>
        </p:txBody>
      </p:sp>
    </p:spTree>
    <p:extLst>
      <p:ext uri="{BB962C8B-B14F-4D97-AF65-F5344CB8AC3E}">
        <p14:creationId xmlns:p14="http://schemas.microsoft.com/office/powerpoint/2010/main" val="97825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AF185-9346-2D73-E878-69170B9A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41186"/>
            <a:ext cx="10241280" cy="1234440"/>
          </a:xfrm>
        </p:spPr>
        <p:txBody>
          <a:bodyPr/>
          <a:lstStyle/>
          <a:p>
            <a:r>
              <a:rPr lang="en-US" dirty="0"/>
              <a:t>Scatter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53995-5C1D-38C9-64F2-B4CC70E22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503" y="1468073"/>
            <a:ext cx="11660697" cy="4806892"/>
          </a:xfrm>
        </p:spPr>
        <p:txBody>
          <a:bodyPr>
            <a:normAutofit/>
          </a:bodyPr>
          <a:lstStyle/>
          <a:p>
            <a:r>
              <a:rPr lang="en-US" sz="2800" dirty="0"/>
              <a:t>Used to show the correlation between two measures</a:t>
            </a:r>
          </a:p>
          <a:p>
            <a:r>
              <a:rPr lang="en-US" sz="2800" dirty="0"/>
              <a:t>Create magic quadrants and identify the relationships between measures.</a:t>
            </a:r>
          </a:p>
          <a:p>
            <a:r>
              <a:rPr lang="en-US" sz="2800" dirty="0"/>
              <a:t>Both </a:t>
            </a:r>
            <a:r>
              <a:rPr lang="en-US" sz="2800" dirty="0" err="1"/>
              <a:t>axeses</a:t>
            </a:r>
            <a:r>
              <a:rPr lang="en-US" sz="2800" dirty="0"/>
              <a:t> will have numerical fields</a:t>
            </a:r>
          </a:p>
          <a:p>
            <a:r>
              <a:rPr lang="en-US" sz="2800" dirty="0"/>
              <a:t>Other fields can be added via color, size or shape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Sales &gt; Columns &amp; Profit &gt; Rows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Sub-Category &gt; Detail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Adjust colors and shapes</a:t>
            </a:r>
          </a:p>
        </p:txBody>
      </p:sp>
    </p:spTree>
    <p:extLst>
      <p:ext uri="{BB962C8B-B14F-4D97-AF65-F5344CB8AC3E}">
        <p14:creationId xmlns:p14="http://schemas.microsoft.com/office/powerpoint/2010/main" val="278243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8501-294F-5CD2-473F-0D16534B9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Business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2C2A5-6342-FA0B-2C36-25D80AB231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 right information to the right people at the right time to aid in better decision making.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B3ACE-F645-4C6F-BA7C-E1831C9844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Business Analytics</a:t>
            </a:r>
          </a:p>
          <a:p>
            <a:r>
              <a:rPr lang="en-US" sz="3200" dirty="0"/>
              <a:t>Data mining</a:t>
            </a:r>
          </a:p>
          <a:p>
            <a:r>
              <a:rPr lang="en-US" sz="3200" dirty="0"/>
              <a:t>Data visualization </a:t>
            </a:r>
          </a:p>
          <a:p>
            <a:r>
              <a:rPr lang="en-US" sz="3200" dirty="0"/>
              <a:t>Data tools</a:t>
            </a:r>
          </a:p>
          <a:p>
            <a:r>
              <a:rPr lang="en-US" sz="3200" dirty="0"/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9986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FB2D7-4840-B34D-1CF0-E3F19160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8006E-1019-5A1B-6B87-07DA5E1A7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Displays hierarchical items in rectangular boxes consisting of a large rectangle divided up into smaller ones to represent sub-categories.</a:t>
            </a:r>
          </a:p>
          <a:p>
            <a:endParaRPr lang="en-US" sz="2800" dirty="0"/>
          </a:p>
          <a:p>
            <a:r>
              <a:rPr lang="en-US" sz="2800" b="1" dirty="0">
                <a:solidFill>
                  <a:srgbClr val="FF0000"/>
                </a:solidFill>
              </a:rPr>
              <a:t>Region &gt; color &amp; Select Mark Type as square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Sales &gt; Size &amp; State &gt; Detail &amp;Text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846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BB59-0DB2-0F80-5C4E-2636344C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70DE7-7ADB-820D-9080-1376CA32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size of the circles denotes the quantity of the metric.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Region &gt; Color &amp; Select circle for mark type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Sales &gt; Size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State &gt; Detail &amp; Text</a:t>
            </a:r>
          </a:p>
        </p:txBody>
      </p:sp>
    </p:spTree>
    <p:extLst>
      <p:ext uri="{BB962C8B-B14F-4D97-AF65-F5344CB8AC3E}">
        <p14:creationId xmlns:p14="http://schemas.microsoft.com/office/powerpoint/2010/main" val="214804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02DC-C9B0-35E2-FE7B-657AA5E7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E15F5-BE6E-3D07-9B2D-040229862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Displays frequency of words in a text by making the size of each word proportional to its frequency.</a:t>
            </a:r>
          </a:p>
          <a:p>
            <a:r>
              <a:rPr lang="en-US" sz="2800" dirty="0"/>
              <a:t>They can have meta-data associated with them.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Region &gt; Color &amp; Mark as Text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Sales &gt; Size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State &gt; Detail &amp; Text</a:t>
            </a:r>
          </a:p>
        </p:txBody>
      </p:sp>
    </p:spTree>
    <p:extLst>
      <p:ext uri="{BB962C8B-B14F-4D97-AF65-F5344CB8AC3E}">
        <p14:creationId xmlns:p14="http://schemas.microsoft.com/office/powerpoint/2010/main" val="353763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7C56-1E61-89F1-3941-782074719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94" y="786384"/>
            <a:ext cx="10241280" cy="1234440"/>
          </a:xfrm>
        </p:spPr>
        <p:txBody>
          <a:bodyPr/>
          <a:lstStyle/>
          <a:p>
            <a:r>
              <a:rPr lang="en-US" dirty="0"/>
              <a:t>Combined axis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B1A13-1737-AEC2-5C14-BE3C5DCEA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394" y="2112264"/>
            <a:ext cx="11151486" cy="3959352"/>
          </a:xfrm>
        </p:spPr>
        <p:txBody>
          <a:bodyPr>
            <a:normAutofit/>
          </a:bodyPr>
          <a:lstStyle/>
          <a:p>
            <a:r>
              <a:rPr lang="en-US" sz="2800" dirty="0"/>
              <a:t>Use multiple mark types in the same sheet!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Order Date &gt; Columns &amp; select month in date value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Sales &gt; rows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Profit on top of Sales Axis ON CHART until two scale symbol appears</a:t>
            </a:r>
          </a:p>
        </p:txBody>
      </p:sp>
    </p:spTree>
    <p:extLst>
      <p:ext uri="{BB962C8B-B14F-4D97-AF65-F5344CB8AC3E}">
        <p14:creationId xmlns:p14="http://schemas.microsoft.com/office/powerpoint/2010/main" val="122350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937EC-58B3-10A3-A096-C478FE4B4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75410"/>
            <a:ext cx="10241280" cy="1234440"/>
          </a:xfrm>
        </p:spPr>
        <p:txBody>
          <a:bodyPr/>
          <a:lstStyle/>
          <a:p>
            <a:r>
              <a:rPr lang="en-US" dirty="0"/>
              <a:t>Dual axis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C2CFD-B779-CA12-4E98-FA43770AC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09850"/>
            <a:ext cx="10241280" cy="4561766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Consists of two independent axes that are on top of each other</a:t>
            </a:r>
          </a:p>
          <a:p>
            <a:r>
              <a:rPr lang="en-US" sz="2800" dirty="0"/>
              <a:t>Illustrates relationship between the two variables</a:t>
            </a:r>
          </a:p>
          <a:p>
            <a:r>
              <a:rPr lang="en-US" sz="2800" dirty="0"/>
              <a:t>Used to compare multiple measures of the same category.</a:t>
            </a:r>
          </a:p>
          <a:p>
            <a:r>
              <a:rPr lang="en-US" sz="2800" dirty="0"/>
              <a:t>Types of charts: </a:t>
            </a:r>
          </a:p>
          <a:p>
            <a:pPr lvl="1"/>
            <a:r>
              <a:rPr lang="en-US" sz="2800" dirty="0"/>
              <a:t>Bar vs. line</a:t>
            </a:r>
          </a:p>
          <a:p>
            <a:pPr lvl="1"/>
            <a:r>
              <a:rPr lang="en-US" sz="2800" dirty="0"/>
              <a:t>Bar in bar</a:t>
            </a:r>
          </a:p>
          <a:p>
            <a:pPr lvl="1"/>
            <a:r>
              <a:rPr lang="en-US" sz="2800" dirty="0"/>
              <a:t>Bar vs. circle</a:t>
            </a:r>
          </a:p>
          <a:p>
            <a:pPr lvl="1"/>
            <a:r>
              <a:rPr lang="en-US" sz="2800" dirty="0"/>
              <a:t>Lollipop</a:t>
            </a:r>
          </a:p>
        </p:txBody>
      </p:sp>
    </p:spTree>
    <p:extLst>
      <p:ext uri="{BB962C8B-B14F-4D97-AF65-F5344CB8AC3E}">
        <p14:creationId xmlns:p14="http://schemas.microsoft.com/office/powerpoint/2010/main" val="358644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B18A-6123-7E48-5734-D8993D389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620785"/>
            <a:ext cx="10241280" cy="5450831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Order date &gt; columns (set by Date Value months)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Sales &gt; Rows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Profit next to Sales in Rows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Right-click on Profit axis &amp; select Dual Axis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Change axis range of Profit, right-click on profit and select Synchronize axis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Change type of Mark for Sales to bar </a:t>
            </a:r>
          </a:p>
        </p:txBody>
      </p:sp>
    </p:spTree>
    <p:extLst>
      <p:ext uri="{BB962C8B-B14F-4D97-AF65-F5344CB8AC3E}">
        <p14:creationId xmlns:p14="http://schemas.microsoft.com/office/powerpoint/2010/main" val="302248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9A3BC-31A6-6767-FABC-4C2C7BFA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0852"/>
            <a:ext cx="10241280" cy="1234440"/>
          </a:xfrm>
        </p:spPr>
        <p:txBody>
          <a:bodyPr/>
          <a:lstStyle/>
          <a:p>
            <a:r>
              <a:rPr lang="en-US" dirty="0"/>
              <a:t>Funnel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E5830-5DDE-8CF5-2E3E-3F76E2319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25292"/>
            <a:ext cx="10241280" cy="5041952"/>
          </a:xfrm>
        </p:spPr>
        <p:txBody>
          <a:bodyPr>
            <a:normAutofit/>
          </a:bodyPr>
          <a:lstStyle/>
          <a:p>
            <a:r>
              <a:rPr lang="en-US" sz="2800" dirty="0"/>
              <a:t>Normally used in marketing and sales</a:t>
            </a:r>
          </a:p>
          <a:p>
            <a:r>
              <a:rPr lang="en-US" sz="2800" dirty="0"/>
              <a:t>Helps present sales, profit, and revenue at different stages</a:t>
            </a:r>
          </a:p>
          <a:p>
            <a:r>
              <a:rPr lang="en-US" sz="2800" dirty="0"/>
              <a:t>Created for single measure value and multiple measure value</a:t>
            </a:r>
          </a:p>
          <a:p>
            <a:r>
              <a:rPr lang="en-US" sz="2800" dirty="0"/>
              <a:t>Sales &gt; Rows &amp; select </a:t>
            </a:r>
            <a:r>
              <a:rPr lang="en-US" sz="2800" dirty="0" err="1"/>
              <a:t>affregate</a:t>
            </a:r>
            <a:r>
              <a:rPr lang="en-US" sz="2800" dirty="0"/>
              <a:t> type as SUM</a:t>
            </a:r>
          </a:p>
          <a:p>
            <a:r>
              <a:rPr lang="en-US" sz="2800" dirty="0"/>
              <a:t>Region &gt; Color</a:t>
            </a:r>
          </a:p>
          <a:p>
            <a:r>
              <a:rPr lang="en-US" sz="2800" dirty="0"/>
              <a:t>SUM(Sales) &gt; Size  &amp; put in descending order</a:t>
            </a:r>
          </a:p>
          <a:p>
            <a:r>
              <a:rPr lang="en-US" sz="2800" dirty="0"/>
              <a:t>Convert Standard View to Entire View</a:t>
            </a:r>
          </a:p>
          <a:p>
            <a:r>
              <a:rPr lang="en-US" sz="2800" dirty="0"/>
              <a:t>Add Region &amp; SUM(Sales) to Label box</a:t>
            </a:r>
          </a:p>
        </p:txBody>
      </p:sp>
    </p:spTree>
    <p:extLst>
      <p:ext uri="{BB962C8B-B14F-4D97-AF65-F5344CB8AC3E}">
        <p14:creationId xmlns:p14="http://schemas.microsoft.com/office/powerpoint/2010/main" val="274401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02D0-6472-9599-6DD1-43A175B4BE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talk about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1255F-D0BB-6599-BEBF-D7C0BA3812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0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FC17-E185-C0A8-4882-C79CBFDC9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8966"/>
            <a:ext cx="10241280" cy="1234440"/>
          </a:xfrm>
        </p:spPr>
        <p:txBody>
          <a:bodyPr/>
          <a:lstStyle/>
          <a:p>
            <a:r>
              <a:rPr lang="en-US" dirty="0"/>
              <a:t>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67B9A-5679-7F6F-69E3-3B120F65B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43406"/>
            <a:ext cx="10241280" cy="4528210"/>
          </a:xfrm>
        </p:spPr>
        <p:txBody>
          <a:bodyPr>
            <a:normAutofit/>
          </a:bodyPr>
          <a:lstStyle/>
          <a:p>
            <a:r>
              <a:rPr lang="en-US" sz="2800" dirty="0"/>
              <a:t>Provide more context for the dashboard making it easier for users to spot trends in the data.</a:t>
            </a:r>
          </a:p>
          <a:p>
            <a:r>
              <a:rPr lang="en-US" sz="2800" dirty="0"/>
              <a:t>There are Symbol Maps and Filled Maps</a:t>
            </a:r>
          </a:p>
          <a:p>
            <a:r>
              <a:rPr lang="en-US" sz="2800" dirty="0"/>
              <a:t>State &gt; Details (notice long. And Lat come up automatically)</a:t>
            </a:r>
          </a:p>
          <a:p>
            <a:r>
              <a:rPr lang="en-US" sz="2800" dirty="0"/>
              <a:t>Change Marks to Map</a:t>
            </a:r>
          </a:p>
          <a:p>
            <a:r>
              <a:rPr lang="en-US" sz="2800" dirty="0"/>
              <a:t>Profit &gt; Color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502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BA299-8ADD-9D35-08D1-EE267624E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04" y="787139"/>
            <a:ext cx="11310876" cy="1234440"/>
          </a:xfrm>
        </p:spPr>
        <p:txBody>
          <a:bodyPr/>
          <a:lstStyle/>
          <a:p>
            <a:r>
              <a:rPr lang="en-US" dirty="0"/>
              <a:t>Panning, zooming &amp; selecting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DEC5F-81B8-60D5-B8F6-0CED06526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96581"/>
            <a:ext cx="10241280" cy="3825379"/>
          </a:xfrm>
        </p:spPr>
        <p:txBody>
          <a:bodyPr>
            <a:normAutofit/>
          </a:bodyPr>
          <a:lstStyle/>
          <a:p>
            <a:r>
              <a:rPr lang="en-US" sz="2800" dirty="0"/>
              <a:t>Top left corner of a map, there’s a toolbar and search box</a:t>
            </a:r>
          </a:p>
          <a:p>
            <a:r>
              <a:rPr lang="en-US" sz="2800" dirty="0"/>
              <a:t>The toolbar selects marks on the map, pans &amp; zooms in/out</a:t>
            </a:r>
          </a:p>
          <a:p>
            <a:r>
              <a:rPr lang="en-US" sz="2800" dirty="0"/>
              <a:t>To zoom in, select zoom area option and drag to wanted area</a:t>
            </a:r>
          </a:p>
          <a:p>
            <a:r>
              <a:rPr lang="en-US" sz="2800" dirty="0"/>
              <a:t>Zooming creates fixed ranges, click the Pushpin to reset.</a:t>
            </a:r>
          </a:p>
          <a:p>
            <a:r>
              <a:rPr lang="en-US" sz="2800" dirty="0"/>
              <a:t>Holding SHIFT, you can drag to move around the map</a:t>
            </a:r>
          </a:p>
          <a:p>
            <a:r>
              <a:rPr lang="en-US" sz="2800" dirty="0"/>
              <a:t>Dashed outline tools can be used to select specific areas on map</a:t>
            </a:r>
          </a:p>
        </p:txBody>
      </p:sp>
    </p:spTree>
    <p:extLst>
      <p:ext uri="{BB962C8B-B14F-4D97-AF65-F5344CB8AC3E}">
        <p14:creationId xmlns:p14="http://schemas.microsoft.com/office/powerpoint/2010/main" val="246112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9A9C2-46EC-8BBB-723E-8EFD1365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8600A-CA45-DA34-3987-C773177E8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391" y="2204543"/>
            <a:ext cx="5496467" cy="3959352"/>
          </a:xfrm>
        </p:spPr>
        <p:txBody>
          <a:bodyPr>
            <a:normAutofit/>
          </a:bodyPr>
          <a:lstStyle/>
          <a:p>
            <a:r>
              <a:rPr lang="en-US" sz="3200" dirty="0"/>
              <a:t>Identify ways to increase profit</a:t>
            </a:r>
          </a:p>
          <a:p>
            <a:r>
              <a:rPr lang="en-US" sz="3200" dirty="0"/>
              <a:t>Track performance</a:t>
            </a:r>
          </a:p>
          <a:p>
            <a:r>
              <a:rPr lang="en-US" sz="3200" dirty="0"/>
              <a:t>Analyze customer behavior</a:t>
            </a:r>
          </a:p>
          <a:p>
            <a:r>
              <a:rPr lang="en-US" sz="3200" dirty="0"/>
              <a:t>Compare data with competitors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91F3C-83C7-1319-0E84-4FE60AAD1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0024" y="2204543"/>
            <a:ext cx="5162585" cy="3959351"/>
          </a:xfrm>
        </p:spPr>
        <p:txBody>
          <a:bodyPr>
            <a:normAutofit/>
          </a:bodyPr>
          <a:lstStyle/>
          <a:p>
            <a:r>
              <a:rPr lang="en-US" sz="3200" dirty="0"/>
              <a:t>Discover issues or problems</a:t>
            </a:r>
          </a:p>
          <a:p>
            <a:r>
              <a:rPr lang="en-US" sz="3200" dirty="0"/>
              <a:t>Optimize operations</a:t>
            </a:r>
          </a:p>
          <a:p>
            <a:r>
              <a:rPr lang="en-US" sz="3200" dirty="0"/>
              <a:t>Recognize trends</a:t>
            </a:r>
          </a:p>
          <a:p>
            <a:r>
              <a:rPr lang="en-US" sz="3200" dirty="0"/>
              <a:t>Predict range of successes</a:t>
            </a:r>
          </a:p>
        </p:txBody>
      </p:sp>
    </p:spTree>
    <p:extLst>
      <p:ext uri="{BB962C8B-B14F-4D97-AF65-F5344CB8AC3E}">
        <p14:creationId xmlns:p14="http://schemas.microsoft.com/office/powerpoint/2010/main" val="1284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8A91F-1E96-44D0-A2F2-E4BEBC5AD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maps to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83015-1585-5BE7-64AB-E43013535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Can create actions on a map that filter data on a map</a:t>
            </a:r>
          </a:p>
        </p:txBody>
      </p:sp>
    </p:spTree>
    <p:extLst>
      <p:ext uri="{BB962C8B-B14F-4D97-AF65-F5344CB8AC3E}">
        <p14:creationId xmlns:p14="http://schemas.microsoft.com/office/powerpoint/2010/main" val="173469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5343-1088-E986-CC13-D1E9EA1B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layering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539E6-E29C-8AFF-EF09-0CC5173F1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Change the appearance of your map by clicking on MAP at the top and choosing “Map Layers”</a:t>
            </a:r>
          </a:p>
          <a:p>
            <a:r>
              <a:rPr lang="en-US" sz="2800" dirty="0"/>
              <a:t>You can change the background style</a:t>
            </a:r>
          </a:p>
          <a:p>
            <a:r>
              <a:rPr lang="en-US" sz="2800" dirty="0"/>
              <a:t>Hide/Show map layers like land borders, etc.</a:t>
            </a:r>
          </a:p>
          <a:p>
            <a:r>
              <a:rPr lang="en-US" sz="2800" dirty="0"/>
              <a:t>ADD data layers</a:t>
            </a:r>
          </a:p>
        </p:txBody>
      </p:sp>
    </p:spTree>
    <p:extLst>
      <p:ext uri="{BB962C8B-B14F-4D97-AF65-F5344CB8AC3E}">
        <p14:creationId xmlns:p14="http://schemas.microsoft.com/office/powerpoint/2010/main" val="380639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3274C-3DD1-ACC7-3934-13B9C5944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532449"/>
            <a:ext cx="9966960" cy="2852737"/>
          </a:xfrm>
        </p:spPr>
        <p:txBody>
          <a:bodyPr/>
          <a:lstStyle/>
          <a:p>
            <a:r>
              <a:rPr lang="en-US" dirty="0"/>
              <a:t>Creating custom territories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70B83-5A3D-8A59-6D41-74742D3D4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385186"/>
            <a:ext cx="9966961" cy="1996953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A group is created based on the selection of custom territories either manually or by a calculated field.</a:t>
            </a:r>
          </a:p>
        </p:txBody>
      </p:sp>
    </p:spTree>
    <p:extLst>
      <p:ext uri="{BB962C8B-B14F-4D97-AF65-F5344CB8AC3E}">
        <p14:creationId xmlns:p14="http://schemas.microsoft.com/office/powerpoint/2010/main" val="142559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E0AAF-557D-9734-C8C5-E932108E6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411146"/>
            <a:ext cx="9966960" cy="2852737"/>
          </a:xfrm>
        </p:spPr>
        <p:txBody>
          <a:bodyPr/>
          <a:lstStyle/>
          <a:p>
            <a:r>
              <a:rPr lang="en-US" dirty="0"/>
              <a:t>Modifying locations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6FB8F-B557-4FD2-4E07-2AC5B9E12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506687"/>
            <a:ext cx="9966961" cy="1772816"/>
          </a:xfrm>
        </p:spPr>
        <p:txBody>
          <a:bodyPr>
            <a:normAutofit/>
          </a:bodyPr>
          <a:lstStyle/>
          <a:p>
            <a:r>
              <a:rPr lang="en-US" sz="2800" dirty="0"/>
              <a:t>Tableau might fail to recognize the location names so you can go in and set them manually.</a:t>
            </a:r>
          </a:p>
        </p:txBody>
      </p:sp>
    </p:spTree>
    <p:extLst>
      <p:ext uri="{BB962C8B-B14F-4D97-AF65-F5344CB8AC3E}">
        <p14:creationId xmlns:p14="http://schemas.microsoft.com/office/powerpoint/2010/main" val="102498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C350-794F-CFBD-8F47-2FDEC9EF5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5AAA4-B739-A40B-D6CA-8FBF770FC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Process of converting text-based description of a location into coordinates.</a:t>
            </a:r>
          </a:p>
          <a:p>
            <a:r>
              <a:rPr lang="en-US" sz="2800" dirty="0"/>
              <a:t>Using an external CSV is possible incase Tableau can’t identify the geographical field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340519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051C4-1F1F-6F29-5DB7-0899AFC0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background image makes the dashboard more appealing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46519-EEA1-07A6-BE82-55F99756A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C5EEF-8F6D-C8CE-5040-4748E605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C59DA-CE93-6FF6-AD9A-10D133687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You can search for a specific location on your map</a:t>
            </a:r>
          </a:p>
          <a:p>
            <a:r>
              <a:rPr lang="en-US" sz="2800" dirty="0"/>
              <a:t>Postal Code, Continent, City, Country and State/Province</a:t>
            </a:r>
          </a:p>
          <a:p>
            <a:r>
              <a:rPr lang="en-US" sz="2800" dirty="0"/>
              <a:t>Located in upper left corner</a:t>
            </a:r>
          </a:p>
        </p:txBody>
      </p:sp>
    </p:spTree>
    <p:extLst>
      <p:ext uri="{BB962C8B-B14F-4D97-AF65-F5344CB8AC3E}">
        <p14:creationId xmlns:p14="http://schemas.microsoft.com/office/powerpoint/2010/main" val="276085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0513-FFEE-D0ED-C18B-F2758FD27B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Calculations</a:t>
            </a:r>
            <a:br>
              <a:rPr lang="en-US" dirty="0"/>
            </a:br>
            <a:r>
              <a:rPr lang="en-US" dirty="0"/>
              <a:t>in tableau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CB608-8AF3-E5B1-EC5B-2BD9F7BEB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2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B0EB3-1A4D-C3ED-CA9E-C84BDBCA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986CC-3970-06EC-5A75-D828F3159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28" y="2112264"/>
            <a:ext cx="11101152" cy="3959352"/>
          </a:xfrm>
        </p:spPr>
        <p:txBody>
          <a:bodyPr>
            <a:normAutofit/>
          </a:bodyPr>
          <a:lstStyle/>
          <a:p>
            <a:r>
              <a:rPr lang="en-US" sz="2800" dirty="0"/>
              <a:t>Simple calculated fields created using the “Create Calculated Field” option</a:t>
            </a:r>
          </a:p>
          <a:p>
            <a:r>
              <a:rPr lang="en-US" sz="2800" dirty="0"/>
              <a:t>Can be either a dimension or a measure</a:t>
            </a:r>
          </a:p>
          <a:p>
            <a:r>
              <a:rPr lang="en-US" sz="2800" dirty="0"/>
              <a:t>Can be created either at a row or aggregated level</a:t>
            </a:r>
          </a:p>
          <a:p>
            <a:r>
              <a:rPr lang="en-US" sz="2800" dirty="0"/>
              <a:t>Aggregated level calculations use all fields to create the aggregated field.</a:t>
            </a:r>
          </a:p>
        </p:txBody>
      </p:sp>
    </p:spTree>
    <p:extLst>
      <p:ext uri="{BB962C8B-B14F-4D97-AF65-F5344CB8AC3E}">
        <p14:creationId xmlns:p14="http://schemas.microsoft.com/office/powerpoint/2010/main" val="51879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15282-4E64-5496-BDA2-4CD8ADB5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C9466-5B74-6E53-363A-DDD9459C0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Powerful functions that alter the level of detail</a:t>
            </a:r>
          </a:p>
          <a:p>
            <a:r>
              <a:rPr lang="en-US" sz="2800" dirty="0"/>
              <a:t>Choices can be made between aggregation and granularity</a:t>
            </a:r>
          </a:p>
          <a:p>
            <a:r>
              <a:rPr lang="en-US" sz="2800" dirty="0"/>
              <a:t>Three different expressions: include(), exclude() and fixed ()</a:t>
            </a:r>
          </a:p>
          <a:p>
            <a:r>
              <a:rPr lang="en-US" sz="2800" dirty="0"/>
              <a:t>Include increases aggregation, exclude increases granularity and fixed increases independence.</a:t>
            </a:r>
          </a:p>
        </p:txBody>
      </p:sp>
    </p:spTree>
    <p:extLst>
      <p:ext uri="{BB962C8B-B14F-4D97-AF65-F5344CB8AC3E}">
        <p14:creationId xmlns:p14="http://schemas.microsoft.com/office/powerpoint/2010/main" val="149595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533E-029F-BA49-8B59-59A9E8BD7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82463"/>
            <a:ext cx="10241280" cy="1234440"/>
          </a:xfrm>
        </p:spPr>
        <p:txBody>
          <a:bodyPr/>
          <a:lstStyle/>
          <a:p>
            <a:pPr algn="ctr"/>
            <a:r>
              <a:rPr lang="en-US" dirty="0"/>
              <a:t>Data visualization</a:t>
            </a:r>
          </a:p>
        </p:txBody>
      </p:sp>
      <p:pic>
        <p:nvPicPr>
          <p:cNvPr id="7" name="Content Placeholder 6" descr="A heart made up of toy blocks">
            <a:extLst>
              <a:ext uri="{FF2B5EF4-FFF2-40B4-BE49-F238E27FC236}">
                <a16:creationId xmlns:a16="http://schemas.microsoft.com/office/drawing/2014/main" id="{09FEF7EA-F998-8183-431F-9D9305340C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476805"/>
            <a:ext cx="4846638" cy="323154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074271-C460-A58B-1FB8-B46575F37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131" y="1711355"/>
            <a:ext cx="5589035" cy="4622334"/>
          </a:xfrm>
        </p:spPr>
        <p:txBody>
          <a:bodyPr>
            <a:noAutofit/>
          </a:bodyPr>
          <a:lstStyle/>
          <a:p>
            <a:r>
              <a:rPr lang="en-US" sz="3200" dirty="0"/>
              <a:t>Uses pictures to represent data</a:t>
            </a:r>
          </a:p>
          <a:p>
            <a:r>
              <a:rPr lang="en-US" sz="3200" dirty="0"/>
              <a:t>Most effective way to communicate</a:t>
            </a:r>
          </a:p>
          <a:p>
            <a:r>
              <a:rPr lang="en-US" sz="3200" dirty="0"/>
              <a:t>LOTS of tools available</a:t>
            </a:r>
          </a:p>
          <a:p>
            <a:r>
              <a:rPr lang="en-US" sz="3200" dirty="0"/>
              <a:t>Allows for quantitative data to be viewed easier &amp; better decisions made quickly</a:t>
            </a:r>
          </a:p>
        </p:txBody>
      </p:sp>
    </p:spTree>
    <p:extLst>
      <p:ext uri="{BB962C8B-B14F-4D97-AF65-F5344CB8AC3E}">
        <p14:creationId xmlns:p14="http://schemas.microsoft.com/office/powerpoint/2010/main" val="374382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283B-0E3A-6A0E-F9B4-051B1B0B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level of detail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84C58-2DD2-88A5-1A0A-8B106295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b="0" i="0" dirty="0">
              <a:solidFill>
                <a:srgbClr val="333333"/>
              </a:solidFill>
              <a:effectLst/>
              <a:latin typeface="Merriweather" panose="020B0604020202020204" pitchFamily="2" charset="0"/>
            </a:endParaRPr>
          </a:p>
          <a:p>
            <a:pPr marL="0" indent="0">
              <a:buNone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Merriweather" panose="020B0604020202020204" pitchFamily="2" charset="0"/>
              </a:rPr>
              <a:t>FIXED level of detail expressions compute a value using the specified dimensions, without reference to the dimensions in the view</a:t>
            </a: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  <a:latin typeface="Merriweather" panose="020B06040202020202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Merriweather" panose="020B0604020202020204" pitchFamily="2" charset="0"/>
              </a:rPr>
              <a:t>We are going to create a chart that shows the interval between a customer’s first purchase date and any subsequent purchase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3571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3999B-DC95-84D5-EDFD-C93046147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5" y="331304"/>
            <a:ext cx="11502887" cy="5740312"/>
          </a:xfrm>
        </p:spPr>
        <p:txBody>
          <a:bodyPr>
            <a:normAutofit/>
          </a:bodyPr>
          <a:lstStyle/>
          <a:p>
            <a:r>
              <a:rPr lang="en-US" sz="3200" dirty="0"/>
              <a:t>Open Tableau, connect to Sample Superstore and pull over Orders to canvas, create a new worksheet</a:t>
            </a:r>
          </a:p>
          <a:p>
            <a:r>
              <a:rPr lang="en-US" sz="3200" dirty="0"/>
              <a:t> Click on Analysis and go to Create Calculated Field</a:t>
            </a:r>
          </a:p>
          <a:p>
            <a:r>
              <a:rPr lang="en-US" sz="3200" dirty="0"/>
              <a:t>Create 2 calculated fields: a FIXED level of detail expression and a date subtraction</a:t>
            </a:r>
          </a:p>
          <a:p>
            <a:pPr lvl="1"/>
            <a:r>
              <a:rPr lang="en-US" sz="3200" b="1" dirty="0"/>
              <a:t>FIRST PURCHASE DATE</a:t>
            </a:r>
            <a:r>
              <a:rPr lang="en-US" sz="3200" dirty="0"/>
              <a:t>: {FIXED [Customer Name] : MIN([Order Date])}</a:t>
            </a:r>
          </a:p>
          <a:p>
            <a:pPr lvl="1"/>
            <a:r>
              <a:rPr lang="en-US" sz="3200" b="1" dirty="0"/>
              <a:t>DAYS SINCE FIRST PURCHASE</a:t>
            </a:r>
            <a:r>
              <a:rPr lang="en-US" sz="3200" dirty="0"/>
              <a:t>: DATETRUNC(‘day’,[Order Date])-DATETRUNC(‘day’, [FIRST PURCHASE DATE])</a:t>
            </a:r>
          </a:p>
        </p:txBody>
      </p:sp>
    </p:spTree>
    <p:extLst>
      <p:ext uri="{BB962C8B-B14F-4D97-AF65-F5344CB8AC3E}">
        <p14:creationId xmlns:p14="http://schemas.microsoft.com/office/powerpoint/2010/main" val="111476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3999B-DC95-84D5-EDFD-C93046147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0" y="106017"/>
            <a:ext cx="11953459" cy="6202017"/>
          </a:xfrm>
        </p:spPr>
        <p:txBody>
          <a:bodyPr>
            <a:normAutofit/>
          </a:bodyPr>
          <a:lstStyle/>
          <a:p>
            <a:r>
              <a:rPr lang="en-US" sz="3200" dirty="0"/>
              <a:t>Drag Days Since First Purchase from Measures to Dimensions (it’s automatically a Measure because it contains a number)</a:t>
            </a:r>
          </a:p>
          <a:p>
            <a:r>
              <a:rPr lang="en-US" sz="3200" dirty="0"/>
              <a:t>Drag Days Since First Purchase to Columns, click on it and choose Continuous</a:t>
            </a:r>
          </a:p>
          <a:p>
            <a:r>
              <a:rPr lang="en-US" sz="3200" dirty="0"/>
              <a:t>Drag Sales to Rows and change aggregate to AVG</a:t>
            </a:r>
          </a:p>
          <a:p>
            <a:r>
              <a:rPr lang="en-US" sz="3200" dirty="0"/>
              <a:t>Click on Sales and Choose a Running Total Quick Calculation</a:t>
            </a:r>
          </a:p>
          <a:p>
            <a:r>
              <a:rPr lang="en-US" sz="3200" dirty="0"/>
              <a:t>Drag First Purchase Date to Color</a:t>
            </a:r>
          </a:p>
          <a:p>
            <a:r>
              <a:rPr lang="en-US" sz="3200" dirty="0"/>
              <a:t>Click on it in Color field and change it to Quarter</a:t>
            </a:r>
          </a:p>
          <a:p>
            <a:r>
              <a:rPr lang="en-US" sz="3200" dirty="0"/>
              <a:t>Click on the dots next to the Quarter field and click colors</a:t>
            </a:r>
          </a:p>
        </p:txBody>
      </p:sp>
    </p:spTree>
    <p:extLst>
      <p:ext uri="{BB962C8B-B14F-4D97-AF65-F5344CB8AC3E}">
        <p14:creationId xmlns:p14="http://schemas.microsoft.com/office/powerpoint/2010/main" val="3369346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558555-9DD9-A774-F738-436F67DE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interactive! Click on the different years in the legend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BC8547-A4B0-109A-95FC-CDE9883EDC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1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283B-0E3A-6A0E-F9B4-051B1B0B2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level of detail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84C58-2DD2-88A5-1A0A-8B106295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30" y="2112264"/>
            <a:ext cx="11427350" cy="3959352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333333"/>
                </a:solidFill>
                <a:latin typeface="Merriweather" panose="00000500000000000000" pitchFamily="2" charset="0"/>
              </a:rPr>
              <a:t>C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ompute values using the specified dimensions in addition to whatever dimensions are in the view.</a:t>
            </a:r>
          </a:p>
          <a:p>
            <a:pPr algn="l"/>
            <a:r>
              <a:rPr lang="en-US" sz="2400" dirty="0">
                <a:solidFill>
                  <a:srgbClr val="333333"/>
                </a:solidFill>
                <a:latin typeface="Merriweather" panose="00000500000000000000" pitchFamily="2" charset="0"/>
              </a:rPr>
              <a:t>U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seful when you want to calculate at a fine level of detail in the database and then re-aggregate and show at a coarser level of detail in your view. Fields based on INCLUDE level of detail expressions will change as you add or remove dimensions from the view.</a:t>
            </a:r>
          </a:p>
          <a:p>
            <a:pPr marL="0" indent="0" algn="l">
              <a:buNone/>
            </a:pPr>
            <a:endParaRPr lang="en-US" sz="2400" dirty="0">
              <a:solidFill>
                <a:srgbClr val="333333"/>
              </a:solidFill>
              <a:latin typeface="Merriweather" panose="00000500000000000000" pitchFamily="2" charset="0"/>
            </a:endParaRPr>
          </a:p>
          <a:p>
            <a:pPr marL="0" indent="0" algn="ctr">
              <a:buNone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Create a visual of total sales per customer per region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190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6AE8E-6DA0-0771-059E-8A9C791A0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57" y="477078"/>
            <a:ext cx="11516139" cy="5594538"/>
          </a:xfrm>
        </p:spPr>
        <p:txBody>
          <a:bodyPr>
            <a:normAutofit/>
          </a:bodyPr>
          <a:lstStyle/>
          <a:p>
            <a:r>
              <a:rPr lang="en-US" sz="3200" dirty="0"/>
              <a:t>Click on Analysis and Select Create Calculated Field</a:t>
            </a:r>
          </a:p>
          <a:p>
            <a:pPr lvl="1"/>
            <a:r>
              <a:rPr lang="en-US" sz="3200" dirty="0"/>
              <a:t>Name is </a:t>
            </a:r>
            <a:r>
              <a:rPr lang="en-US" sz="3200" dirty="0" err="1"/>
              <a:t>SalesPerCustomer</a:t>
            </a:r>
            <a:endParaRPr lang="en-US" sz="3200" dirty="0"/>
          </a:p>
          <a:p>
            <a:pPr lvl="1"/>
            <a:r>
              <a:rPr lang="en-US" sz="3200" dirty="0"/>
              <a:t>{INCLUDE [Customer Name] : SUM([Sales]) }</a:t>
            </a:r>
          </a:p>
          <a:p>
            <a:r>
              <a:rPr lang="en-US" sz="3200" dirty="0"/>
              <a:t>Place </a:t>
            </a:r>
            <a:r>
              <a:rPr lang="en-US" sz="3200" dirty="0" err="1"/>
              <a:t>SalesPerCustomer</a:t>
            </a:r>
            <a:r>
              <a:rPr lang="en-US" sz="3200" dirty="0"/>
              <a:t> on ROWS and aggregate it as an AVG</a:t>
            </a:r>
          </a:p>
          <a:p>
            <a:r>
              <a:rPr lang="en-US" sz="3200" dirty="0"/>
              <a:t>Put Region in Columns shelf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7215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9ECD5-B09F-7EF5-E669-84ED54CEF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DB846-CE35-A0DA-0119-D8010CEAD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Drag SALES over to Rows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Shows the difference between the sum of sales (somewhere between $390k and 700k per region) AND the avg sales per customer (between 750 and 1100 per region) </a:t>
            </a:r>
          </a:p>
        </p:txBody>
      </p:sp>
    </p:spTree>
    <p:extLst>
      <p:ext uri="{BB962C8B-B14F-4D97-AF65-F5344CB8AC3E}">
        <p14:creationId xmlns:p14="http://schemas.microsoft.com/office/powerpoint/2010/main" val="399112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283B-0E3A-6A0E-F9B4-051B1B0B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169164"/>
            <a:ext cx="10241280" cy="1234440"/>
          </a:xfrm>
        </p:spPr>
        <p:txBody>
          <a:bodyPr/>
          <a:lstStyle/>
          <a:p>
            <a:r>
              <a:rPr lang="en-US" dirty="0"/>
              <a:t>Exclude level of detail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84C58-2DD2-88A5-1A0A-8B106295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96" y="1550504"/>
            <a:ext cx="11741426" cy="4521112"/>
          </a:xfrm>
        </p:spPr>
        <p:txBody>
          <a:bodyPr>
            <a:normAutofit/>
          </a:bodyPr>
          <a:lstStyle/>
          <a:p>
            <a:pPr algn="l"/>
            <a:r>
              <a:rPr lang="en-US" sz="2400" b="0" i="0" dirty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prevent the calculation from using one or more of the dimensions present in the view.</a:t>
            </a:r>
          </a:p>
          <a:p>
            <a:pPr algn="l"/>
            <a:r>
              <a:rPr lang="en-US" sz="2400" b="0" i="0" dirty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useful for ‘percent of total’ or ‘difference from overall average’ scenarios. They are comparable to such features as Totals and Reference Lines.</a:t>
            </a:r>
          </a:p>
          <a:p>
            <a:pPr algn="l"/>
            <a:r>
              <a:rPr lang="en-US" sz="2400" b="0" i="0" dirty="0">
                <a:solidFill>
                  <a:srgbClr val="333333"/>
                </a:solidFill>
                <a:effectLst/>
                <a:latin typeface="Merriweather" panose="00000500000000000000" pitchFamily="2" charset="0"/>
              </a:rPr>
              <a:t>cannot be used in row-level expressions (where there are no dimensions to omit), but can be used to modify either a view level calculation or anything in between (that is, you can use an EXCLUDE calculation to remove dimension from some other level of detail expression).</a:t>
            </a:r>
            <a:endParaRPr lang="en-US" sz="2400" b="0" i="0" dirty="0">
              <a:solidFill>
                <a:srgbClr val="333333"/>
              </a:solidFill>
              <a:effectLst/>
              <a:latin typeface="Benton Sans Book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164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8429D-6938-CC4F-7625-2495FCE4F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2" y="159026"/>
            <a:ext cx="11555896" cy="6109252"/>
          </a:xfrm>
        </p:spPr>
        <p:txBody>
          <a:bodyPr>
            <a:normAutofit/>
          </a:bodyPr>
          <a:lstStyle/>
          <a:p>
            <a:r>
              <a:rPr lang="en-US" sz="3200" dirty="0"/>
              <a:t>Go to Analysis and Select “Create Calculated Field”</a:t>
            </a:r>
          </a:p>
          <a:p>
            <a:pPr lvl="1"/>
            <a:r>
              <a:rPr lang="en-US" sz="3200" dirty="0"/>
              <a:t>Name is </a:t>
            </a:r>
            <a:r>
              <a:rPr lang="en-US" sz="3200" dirty="0" err="1"/>
              <a:t>ExcludeRegion</a:t>
            </a:r>
            <a:endParaRPr lang="en-US" sz="3200" dirty="0"/>
          </a:p>
          <a:p>
            <a:pPr lvl="1"/>
            <a:r>
              <a:rPr lang="en-US" sz="3200" dirty="0"/>
              <a:t>{EXCLUDE [Region] : SUM([Sales])}</a:t>
            </a:r>
          </a:p>
          <a:p>
            <a:r>
              <a:rPr lang="en-US" sz="3200" dirty="0"/>
              <a:t>Move Region and Sales to Columns</a:t>
            </a:r>
          </a:p>
          <a:p>
            <a:r>
              <a:rPr lang="en-US" sz="3200" dirty="0"/>
              <a:t>Order Date to Rows and make sure it’s by MONTH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rgbClr val="7030A0"/>
                </a:solidFill>
              </a:rPr>
              <a:t>This breaks out the sum of sales by region and month</a:t>
            </a:r>
          </a:p>
          <a:p>
            <a:r>
              <a:rPr lang="en-US" sz="3200" dirty="0"/>
              <a:t>Drag </a:t>
            </a:r>
            <a:r>
              <a:rPr lang="en-US" sz="3200" dirty="0" err="1"/>
              <a:t>ExcludeRegion</a:t>
            </a:r>
            <a:r>
              <a:rPr lang="en-US" sz="3200" dirty="0"/>
              <a:t> over to Color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rgbClr val="7030A0"/>
                </a:solidFill>
              </a:rPr>
              <a:t>Shades the view to show total sales by month w/o regional component</a:t>
            </a:r>
          </a:p>
        </p:txBody>
      </p:sp>
    </p:spTree>
    <p:extLst>
      <p:ext uri="{BB962C8B-B14F-4D97-AF65-F5344CB8AC3E}">
        <p14:creationId xmlns:p14="http://schemas.microsoft.com/office/powerpoint/2010/main" val="64952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A08588-87E6-BAE4-7980-853A84D32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4841076" cy="1624211"/>
          </a:xfrm>
        </p:spPr>
        <p:txBody>
          <a:bodyPr/>
          <a:lstStyle/>
          <a:p>
            <a:pPr algn="ctr"/>
            <a:r>
              <a:rPr lang="en-US" sz="3200" dirty="0"/>
              <a:t>Table calculations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04131-8A1D-903A-18CE-6B9EB0BF1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8661" y="1383748"/>
            <a:ext cx="4841076" cy="3104856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Allow transforming values at the detail level of visualization only.</a:t>
            </a:r>
          </a:p>
          <a:p>
            <a:r>
              <a:rPr lang="en-US" sz="3200" dirty="0"/>
              <a:t>Executed based on a tabular format with fields in rows and columns.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CF3F4F-00ED-617D-F605-D5C94A8AA1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Ad-hoc calculations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6700A8-247C-5EA2-2F3E-6E3CCCBCCE4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3200" dirty="0"/>
              <a:t>Temporary calculations that are carried out only for current visualizations.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52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theme/theme1.xml><?xml version="1.0" encoding="utf-8"?>
<a:theme xmlns:a="http://schemas.openxmlformats.org/drawingml/2006/main" name="GradientRise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2011</TotalTime>
  <Words>4285</Words>
  <Application>Microsoft Office PowerPoint</Application>
  <PresentationFormat>Widescreen</PresentationFormat>
  <Paragraphs>611</Paragraphs>
  <Slides>108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4" baseType="lpstr">
      <vt:lpstr>Arial</vt:lpstr>
      <vt:lpstr>Benton Sans Book</vt:lpstr>
      <vt:lpstr>Gill Sans Nova</vt:lpstr>
      <vt:lpstr>Merriweather</vt:lpstr>
      <vt:lpstr>Wingdings</vt:lpstr>
      <vt:lpstr>GradientRiseVTI</vt:lpstr>
      <vt:lpstr>Tableau</vt:lpstr>
      <vt:lpstr>Data Analysis Can be boring</vt:lpstr>
      <vt:lpstr>What is Tableau?</vt:lpstr>
      <vt:lpstr>PowerPoint Presentation</vt:lpstr>
      <vt:lpstr>Possible Job Titles</vt:lpstr>
      <vt:lpstr>As a Data Analyst</vt:lpstr>
      <vt:lpstr>Business intelligence</vt:lpstr>
      <vt:lpstr>Examples</vt:lpstr>
      <vt:lpstr>Data visualization</vt:lpstr>
      <vt:lpstr>PowerPoint Presentation</vt:lpstr>
      <vt:lpstr>With tableau</vt:lpstr>
      <vt:lpstr>PowerPoint Presentation</vt:lpstr>
      <vt:lpstr>PowerPoint Presentation</vt:lpstr>
      <vt:lpstr>Opening tableau public</vt:lpstr>
      <vt:lpstr>Click on Microsoft excel open Sample – Superstore   click/drag “orders” over to the white area on the right</vt:lpstr>
      <vt:lpstr>PowerPoint Presentation</vt:lpstr>
      <vt:lpstr>PowerPoint Presentation</vt:lpstr>
      <vt:lpstr>Tableau breakdown</vt:lpstr>
      <vt:lpstr>Let’s practice</vt:lpstr>
      <vt:lpstr>8 tools to prepare data for analysis</vt:lpstr>
      <vt:lpstr>joins</vt:lpstr>
      <vt:lpstr>PowerPoint Presentation</vt:lpstr>
      <vt:lpstr>PowerPoint Presentation</vt:lpstr>
      <vt:lpstr>Relationships</vt:lpstr>
      <vt:lpstr>Joins versus relationships</vt:lpstr>
      <vt:lpstr>unions</vt:lpstr>
      <vt:lpstr>Data blending</vt:lpstr>
      <vt:lpstr>PowerPoint Presentation</vt:lpstr>
      <vt:lpstr>aggregations</vt:lpstr>
      <vt:lpstr>PowerPoint Presentation</vt:lpstr>
      <vt:lpstr>pivot</vt:lpstr>
      <vt:lpstr>Data interpreter</vt:lpstr>
      <vt:lpstr>split</vt:lpstr>
      <vt:lpstr>Data types inside tableau</vt:lpstr>
      <vt:lpstr>Data roles</vt:lpstr>
      <vt:lpstr>PowerPoint Presentation</vt:lpstr>
      <vt:lpstr>Working w/ metadata</vt:lpstr>
      <vt:lpstr>Working with  default fields</vt:lpstr>
      <vt:lpstr>Working with  default fields</vt:lpstr>
      <vt:lpstr>You can create aliases!</vt:lpstr>
      <vt:lpstr>You can filter  your data</vt:lpstr>
      <vt:lpstr>Dimension filter</vt:lpstr>
      <vt:lpstr>practice</vt:lpstr>
      <vt:lpstr>Measure filter</vt:lpstr>
      <vt:lpstr>practice</vt:lpstr>
      <vt:lpstr>Date filter</vt:lpstr>
      <vt:lpstr>practice</vt:lpstr>
      <vt:lpstr>Visual filter</vt:lpstr>
      <vt:lpstr>practice</vt:lpstr>
      <vt:lpstr>Context filter</vt:lpstr>
      <vt:lpstr>practice</vt:lpstr>
      <vt:lpstr>Data source filter</vt:lpstr>
      <vt:lpstr>PowerPoint Presentation</vt:lpstr>
      <vt:lpstr>practice</vt:lpstr>
      <vt:lpstr>Interactive Filter</vt:lpstr>
      <vt:lpstr>practice</vt:lpstr>
      <vt:lpstr>Let’s do some sorting</vt:lpstr>
      <vt:lpstr>groups</vt:lpstr>
      <vt:lpstr>sets</vt:lpstr>
      <vt:lpstr>bins</vt:lpstr>
      <vt:lpstr>Hierarchies</vt:lpstr>
      <vt:lpstr>Creating charts</vt:lpstr>
      <vt:lpstr>Text table &amp; cross table</vt:lpstr>
      <vt:lpstr>Highlight tables</vt:lpstr>
      <vt:lpstr>Heat maps</vt:lpstr>
      <vt:lpstr>Stacked bar chart</vt:lpstr>
      <vt:lpstr>Line chart</vt:lpstr>
      <vt:lpstr>sparkline</vt:lpstr>
      <vt:lpstr>Scatter plot</vt:lpstr>
      <vt:lpstr>Tree map</vt:lpstr>
      <vt:lpstr>Bubble chart</vt:lpstr>
      <vt:lpstr>Word cloud</vt:lpstr>
      <vt:lpstr>Combined axis chart</vt:lpstr>
      <vt:lpstr>Dual axis chart</vt:lpstr>
      <vt:lpstr>PowerPoint Presentation</vt:lpstr>
      <vt:lpstr>Funnel chart</vt:lpstr>
      <vt:lpstr>Let’s talk about maps</vt:lpstr>
      <vt:lpstr>maps</vt:lpstr>
      <vt:lpstr>Panning, zooming &amp; selecting</vt:lpstr>
      <vt:lpstr>Using maps to filter</vt:lpstr>
      <vt:lpstr>Map layering</vt:lpstr>
      <vt:lpstr>Creating custom territories</vt:lpstr>
      <vt:lpstr>Modifying locations</vt:lpstr>
      <vt:lpstr>geocoding</vt:lpstr>
      <vt:lpstr>Adding a background image makes the dashboard more appealing</vt:lpstr>
      <vt:lpstr>Map search</vt:lpstr>
      <vt:lpstr>Calculations in tableau</vt:lpstr>
      <vt:lpstr>Basic expressions</vt:lpstr>
      <vt:lpstr>Level of details</vt:lpstr>
      <vt:lpstr>Fixed level of detail example</vt:lpstr>
      <vt:lpstr>PowerPoint Presentation</vt:lpstr>
      <vt:lpstr>PowerPoint Presentation</vt:lpstr>
      <vt:lpstr>It’s interactive! Click on the different years in the legend</vt:lpstr>
      <vt:lpstr>Include level of detail example</vt:lpstr>
      <vt:lpstr>PowerPoint Presentation</vt:lpstr>
      <vt:lpstr>NOW</vt:lpstr>
      <vt:lpstr>Exclude level of detail example</vt:lpstr>
      <vt:lpstr>PowerPoint Presentation</vt:lpstr>
      <vt:lpstr>PowerPoint Presentation</vt:lpstr>
      <vt:lpstr>Key performance indicator table</vt:lpstr>
      <vt:lpstr>extras</vt:lpstr>
      <vt:lpstr>Your dashboard</vt:lpstr>
      <vt:lpstr>The interface</vt:lpstr>
      <vt:lpstr>Objects on your dashboard</vt:lpstr>
      <vt:lpstr>PowerPoint Presentation</vt:lpstr>
      <vt:lpstr>Best practices</vt:lpstr>
      <vt:lpstr>Your  storyboard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6:30 – 7:15 Tableau intro 7:15 – 7:45 Working w/ Tableau 8:00 – 9:30</dc:title>
  <dc:creator>Ashley Hunter</dc:creator>
  <cp:lastModifiedBy>Ashley Hunter</cp:lastModifiedBy>
  <cp:revision>11</cp:revision>
  <dcterms:created xsi:type="dcterms:W3CDTF">2022-06-03T22:45:40Z</dcterms:created>
  <dcterms:modified xsi:type="dcterms:W3CDTF">2022-06-10T01:56:53Z</dcterms:modified>
</cp:coreProperties>
</file>